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5"/>
  </p:notesMasterIdLst>
  <p:handoutMasterIdLst>
    <p:handoutMasterId r:id="rId26"/>
  </p:handoutMasterIdLst>
  <p:sldIdLst>
    <p:sldId id="310" r:id="rId3"/>
    <p:sldId id="286" r:id="rId4"/>
    <p:sldId id="2147472446" r:id="rId5"/>
    <p:sldId id="284" r:id="rId6"/>
    <p:sldId id="285" r:id="rId7"/>
    <p:sldId id="275" r:id="rId8"/>
    <p:sldId id="290" r:id="rId9"/>
    <p:sldId id="287" r:id="rId10"/>
    <p:sldId id="289" r:id="rId11"/>
    <p:sldId id="291" r:id="rId12"/>
    <p:sldId id="302" r:id="rId13"/>
    <p:sldId id="303" r:id="rId14"/>
    <p:sldId id="304" r:id="rId15"/>
    <p:sldId id="305" r:id="rId16"/>
    <p:sldId id="2147472445" r:id="rId17"/>
    <p:sldId id="293" r:id="rId18"/>
    <p:sldId id="297" r:id="rId19"/>
    <p:sldId id="298" r:id="rId20"/>
    <p:sldId id="299" r:id="rId21"/>
    <p:sldId id="300" r:id="rId22"/>
    <p:sldId id="292"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7280" autoAdjust="0"/>
  </p:normalViewPr>
  <p:slideViewPr>
    <p:cSldViewPr snapToGrid="0">
      <p:cViewPr varScale="1">
        <p:scale>
          <a:sx n="89" d="100"/>
          <a:sy n="89" d="100"/>
        </p:scale>
        <p:origin x="1368" y="1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10/2/23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10/2/23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61362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your story about why this was important to you</a:t>
            </a:r>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64776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was a rainy night in Eugene, Oregon when Sandra Clarke, RN, was working as a staff nurse at Sacred Heart Medical Center. While making rounds at the beginning of her shift, she entered the room of a frail, elderly man. In a barely audible voice, he pleaded, “Will you stay with me?” Sandra promised him she would return as soon as she checked on her other six patients. After taking longer than she had anticipated, she returned to his room, ready to apologize for the delay. As she approached his bedside, she saw his pale, outstretched hand. He had died alone. She vowed to change this process by finding a way in which other patients at her hospital would never have to die alone.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Thus began the No One Dies Alone (NODA) program, comprised of employees within the hospital, and volunteers from outside, who stepped in to be present in the patients’ time of need.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sz="1200" dirty="0"/>
          </a:p>
          <a:p>
            <a:endParaRPr lang="en-US" sz="1200" dirty="0"/>
          </a:p>
          <a:p>
            <a:r>
              <a:rPr lang="en-US" sz="1200" dirty="0"/>
              <a:t>2018 beginning – 7  (Tina, Cindy, Angela, Bridget, Teri, Ruth, Andrea)</a:t>
            </a:r>
          </a:p>
          <a:p>
            <a:r>
              <a:rPr lang="en-US" sz="1200" dirty="0"/>
              <a:t>Covid – 9 staff people</a:t>
            </a:r>
          </a:p>
          <a:p>
            <a:r>
              <a:rPr lang="en-US" sz="1200" dirty="0"/>
              <a:t>2023 - 14</a:t>
            </a: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12926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What’s significant emotion or lingering?  Listen to the emotion.  Validate, Ritual – washing hands (Symeon)</a:t>
            </a:r>
          </a:p>
        </p:txBody>
      </p:sp>
    </p:spTree>
    <p:extLst>
      <p:ext uri="{BB962C8B-B14F-4D97-AF65-F5344CB8AC3E}">
        <p14:creationId xmlns:p14="http://schemas.microsoft.com/office/powerpoint/2010/main" val="88254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38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293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a:off x="1751777" y="983882"/>
            <a:ext cx="4846320" cy="2387600"/>
          </a:xfrm>
        </p:spPr>
        <p:txBody>
          <a:bodyPr anchor="b">
            <a:normAutofit/>
          </a:bodyPr>
          <a:lstStyle>
            <a:lvl1pPr algn="l">
              <a:lnSpc>
                <a:spcPct val="90000"/>
              </a:lnSpc>
              <a:defRPr sz="4800">
                <a:solidFill>
                  <a:schemeClr val="bg1"/>
                </a:solidFill>
              </a:defRPr>
            </a:lvl1pPr>
          </a:lstStyle>
          <a:p>
            <a:r>
              <a:rPr lang="en-US" dirty="0"/>
              <a:t>Compassionate Companions</a:t>
            </a:r>
            <a:endParaRPr dirty="0"/>
          </a:p>
        </p:txBody>
      </p:sp>
      <p:sp>
        <p:nvSpPr>
          <p:cNvPr id="3" name="Subtitle 2"/>
          <p:cNvSpPr>
            <a:spLocks noGrp="1"/>
          </p:cNvSpPr>
          <p:nvPr>
            <p:ph type="subTitle" idx="1" hasCustomPrompt="1"/>
          </p:nvPr>
        </p:nvSpPr>
        <p:spPr>
          <a:xfrm>
            <a:off x="1751777" y="3717003"/>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specialized volunteer program at</a:t>
            </a:r>
          </a:p>
          <a:p>
            <a:r>
              <a:rPr lang="en-US" dirty="0"/>
              <a:t>USC Verdugo Hills Hospital</a:t>
            </a:r>
            <a:endParaRPr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10/2/23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10/2/23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10/2/23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
        <p:cNvGrpSpPr/>
        <p:nvPr/>
      </p:nvGrpSpPr>
      <p:grpSpPr>
        <a:xfrm>
          <a:off x="0" y="0"/>
          <a:ext cx="0" cy="0"/>
          <a:chOff x="0" y="0"/>
          <a:chExt cx="0" cy="0"/>
        </a:xfrm>
      </p:grpSpPr>
      <p:sp>
        <p:nvSpPr>
          <p:cNvPr id="32" name="Google Shape;32;p5"/>
          <p:cNvSpPr txBox="1">
            <a:spLocks noGrp="1"/>
          </p:cNvSpPr>
          <p:nvPr>
            <p:ph type="title"/>
          </p:nvPr>
        </p:nvSpPr>
        <p:spPr>
          <a:xfrm>
            <a:off x="485943" y="430853"/>
            <a:ext cx="9421200" cy="8648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1385467" y="2310233"/>
            <a:ext cx="9421200" cy="3224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a:lvl1pPr>
            <a:lvl2pPr marL="1219170" lvl="1" indent="-491054" rtl="0">
              <a:spcBef>
                <a:spcPts val="0"/>
              </a:spcBef>
              <a:spcAft>
                <a:spcPts val="0"/>
              </a:spcAft>
              <a:buSzPts val="2200"/>
              <a:buChar char="▫"/>
              <a:defRPr/>
            </a:lvl2pPr>
            <a:lvl3pPr marL="1828754" lvl="2" indent="-491054" rtl="0">
              <a:spcBef>
                <a:spcPts val="0"/>
              </a:spcBef>
              <a:spcAft>
                <a:spcPts val="0"/>
              </a:spcAft>
              <a:buSzPts val="2200"/>
              <a:buChar char="▫"/>
              <a:defRPr/>
            </a:lvl3pPr>
            <a:lvl4pPr marL="2438339" lvl="3" indent="-491054" rtl="0">
              <a:spcBef>
                <a:spcPts val="0"/>
              </a:spcBef>
              <a:spcAft>
                <a:spcPts val="0"/>
              </a:spcAft>
              <a:buSzPts val="2200"/>
              <a:buChar char="●"/>
              <a:defRPr/>
            </a:lvl4pPr>
            <a:lvl5pPr marL="3047924" lvl="4" indent="-491054" rtl="0">
              <a:spcBef>
                <a:spcPts val="0"/>
              </a:spcBef>
              <a:spcAft>
                <a:spcPts val="0"/>
              </a:spcAft>
              <a:buSzPts val="2200"/>
              <a:buChar char="○"/>
              <a:defRPr/>
            </a:lvl5pPr>
            <a:lvl6pPr marL="3657509" lvl="5" indent="-491054" rtl="0">
              <a:spcBef>
                <a:spcPts val="0"/>
              </a:spcBef>
              <a:spcAft>
                <a:spcPts val="0"/>
              </a:spcAft>
              <a:buSzPts val="2200"/>
              <a:buChar char="■"/>
              <a:defRPr/>
            </a:lvl6pPr>
            <a:lvl7pPr marL="4267093" lvl="6" indent="-491054" rtl="0">
              <a:spcBef>
                <a:spcPts val="0"/>
              </a:spcBef>
              <a:spcAft>
                <a:spcPts val="0"/>
              </a:spcAft>
              <a:buSzPts val="2200"/>
              <a:buChar char="●"/>
              <a:defRPr/>
            </a:lvl7pPr>
            <a:lvl8pPr marL="4876678" lvl="7" indent="-491054" rtl="0">
              <a:spcBef>
                <a:spcPts val="0"/>
              </a:spcBef>
              <a:spcAft>
                <a:spcPts val="0"/>
              </a:spcAft>
              <a:buSzPts val="2200"/>
              <a:buChar char="○"/>
              <a:defRPr/>
            </a:lvl8pPr>
            <a:lvl9pPr marL="5486263" lvl="8" indent="-491054" rtl="0">
              <a:spcBef>
                <a:spcPts val="0"/>
              </a:spcBef>
              <a:spcAft>
                <a:spcPts val="0"/>
              </a:spcAft>
              <a:buSzPts val="2200"/>
              <a:buChar char="■"/>
              <a:defRPr/>
            </a:lvl9pPr>
          </a:lstStyle>
          <a:p>
            <a:endParaRPr/>
          </a:p>
        </p:txBody>
      </p:sp>
      <p:sp>
        <p:nvSpPr>
          <p:cNvPr id="34" name="Google Shape;34;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 name="Rectangle 1">
            <a:extLst>
              <a:ext uri="{FF2B5EF4-FFF2-40B4-BE49-F238E27FC236}">
                <a16:creationId xmlns:a16="http://schemas.microsoft.com/office/drawing/2014/main" id="{352D02A3-1B47-4F01-841E-4BAB2EF0430F}"/>
              </a:ext>
            </a:extLst>
          </p:cNvPr>
          <p:cNvSpPr/>
          <p:nvPr userDrawn="1"/>
        </p:nvSpPr>
        <p:spPr>
          <a:xfrm>
            <a:off x="0" y="3220872"/>
            <a:ext cx="5013277" cy="363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2141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5FF9-4FD7-5675-8FEF-68A798C39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4573E8-DBEB-9B48-52E0-C8DC326FB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E4B47-6828-E56B-4F7F-5472B90E2955}"/>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B72C9921-D92C-D948-C62B-D65802D96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997F6-B71F-91E6-ED53-FE73B4A27DD1}"/>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6538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8DDC-0514-0500-ABE2-A722138F7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CC89D-F7FE-51D6-D791-5F9292CEA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9BCB9-D5D5-5DD4-4550-433821DB6A4B}"/>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66A0B7BB-E68C-AB82-740D-666F3055A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D9C5-A55B-88E1-2FD3-640A23116417}"/>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197155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2E6F-6AF5-EBCD-1332-E029A01DE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1E998-B2D0-9BA9-8275-FAF2FEAC0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1F4F7-00BF-0AFF-8B8C-18E2CF54929E}"/>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642550EF-9C71-AF5E-99F2-B580D74A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2218B-66BD-6E29-0A07-4B9C2BB39BB2}"/>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228774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CD6D-D244-51C1-2344-CE840257A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F70C6-8F79-50F5-A334-1BBABA627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151E2-D3F9-EE4E-3E28-0CA768F24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0C885-8D46-0689-A5F3-164A6271B1BD}"/>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6" name="Footer Placeholder 5">
            <a:extLst>
              <a:ext uri="{FF2B5EF4-FFF2-40B4-BE49-F238E27FC236}">
                <a16:creationId xmlns:a16="http://schemas.microsoft.com/office/drawing/2014/main" id="{C11BE948-29CE-7BEA-6F48-286BE58C7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5C391-0C8E-409C-F56A-A7E0C9EE18D0}"/>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368085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86BB-4AD8-767A-32AC-EDF463D3CF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DC1193-3578-0DF7-E4A4-8209A46CE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B46BB-5548-0C04-3983-CC4566731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C8F84C-58B3-1735-6407-47548CCEA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35FC9-EC10-E466-0393-1021ECAE3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0B4BD0-7777-57A2-39EA-FDE0A04629FC}"/>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8" name="Footer Placeholder 7">
            <a:extLst>
              <a:ext uri="{FF2B5EF4-FFF2-40B4-BE49-F238E27FC236}">
                <a16:creationId xmlns:a16="http://schemas.microsoft.com/office/drawing/2014/main" id="{810A62DE-8422-1F63-DFA1-EF03429C73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18EE4-1738-E695-51EB-1655788F5E39}"/>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119822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C2C1-43CE-4E29-83B7-5E904A7AA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81D6E-0631-7FFC-29F2-012D5FEC1585}"/>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4" name="Footer Placeholder 3">
            <a:extLst>
              <a:ext uri="{FF2B5EF4-FFF2-40B4-BE49-F238E27FC236}">
                <a16:creationId xmlns:a16="http://schemas.microsoft.com/office/drawing/2014/main" id="{25B5B381-CD4C-7A62-8BE8-2FEAE2687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A68F4-C098-FADE-2452-0BBDE0352EDB}"/>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244980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31052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E2743-9DD8-8113-C6FC-CF4B697FE37D}"/>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3" name="Footer Placeholder 2">
            <a:extLst>
              <a:ext uri="{FF2B5EF4-FFF2-40B4-BE49-F238E27FC236}">
                <a16:creationId xmlns:a16="http://schemas.microsoft.com/office/drawing/2014/main" id="{3B90329A-B4CE-44D7-E4BC-769969D050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31061-BF52-48A5-B495-4D19B43D22D7}"/>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20152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1F4B-D6B6-11EE-7DC1-5FA3EE7B2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43219C-F24E-4F14-6D6B-097FEB0A6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41AC8-BDE9-D8E9-834C-5622378DA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E7488-E467-2BCD-E463-E7CC9F9F0053}"/>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6" name="Footer Placeholder 5">
            <a:extLst>
              <a:ext uri="{FF2B5EF4-FFF2-40B4-BE49-F238E27FC236}">
                <a16:creationId xmlns:a16="http://schemas.microsoft.com/office/drawing/2014/main" id="{90716F1D-F102-D524-EF70-83017EB69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D0158-83C4-D1B5-0B82-A240493A7D28}"/>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2629217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1277-55D7-D9AC-012C-EDCC9CBD7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91066-B739-231A-CF67-92B3ABD09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98AC0B-2227-1927-BDCB-4DDC531C7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62B4B-DD7F-94CD-6180-CC5F2E8B72A1}"/>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6" name="Footer Placeholder 5">
            <a:extLst>
              <a:ext uri="{FF2B5EF4-FFF2-40B4-BE49-F238E27FC236}">
                <a16:creationId xmlns:a16="http://schemas.microsoft.com/office/drawing/2014/main" id="{97BCD7E2-A961-A494-721C-11E73113E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5787F-38DC-9DAF-DF9D-FD7FDE110E2E}"/>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53498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0E46-020A-8B50-57B4-EE333E6BB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3E19F-A856-4FB4-D5C6-59BAD217C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F0CC6-CF7E-B4AD-0C4A-F921107B0384}"/>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94D3EE06-FE2C-2B8F-D021-4EB7CD4D6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97998-D33B-1695-5465-1632E51C0FD7}"/>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4215134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646EE-8823-6CD7-F58A-EA481F332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12B54-2F6D-E76F-7CAC-2D006D976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B0D1-6A09-3C3A-64DF-6C5631EE54D4}"/>
              </a:ext>
            </a:extLst>
          </p:cNvPr>
          <p:cNvSpPr>
            <a:spLocks noGrp="1"/>
          </p:cNvSpPr>
          <p:nvPr>
            <p:ph type="dt" sz="half" idx="10"/>
          </p:nvPr>
        </p:nvSpPr>
        <p:spPr/>
        <p:txBody>
          <a:body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57A0AFD6-6DA3-7BC2-8513-3940E9186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E2538-62DD-7F17-892D-2C61F9BA1248}"/>
              </a:ext>
            </a:extLst>
          </p:cNvPr>
          <p:cNvSpPr>
            <a:spLocks noGrp="1"/>
          </p:cNvSpPr>
          <p:nvPr>
            <p:ph type="sldNum" sz="quarter" idx="12"/>
          </p:nvPr>
        </p:nvSpPr>
        <p:spPr/>
        <p:txBody>
          <a:bodyPr/>
          <a:lstStyle/>
          <a:p>
            <a:fld id="{DC36EF44-9249-48C6-BE08-8906C0C6BA92}" type="slidenum">
              <a:rPr lang="en-US" smtClean="0"/>
              <a:t>‹#›</a:t>
            </a:fld>
            <a:endParaRPr lang="en-US"/>
          </a:p>
        </p:txBody>
      </p:sp>
    </p:spTree>
    <p:extLst>
      <p:ext uri="{BB962C8B-B14F-4D97-AF65-F5344CB8AC3E}">
        <p14:creationId xmlns:p14="http://schemas.microsoft.com/office/powerpoint/2010/main" val="287855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10/2/23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10/2/23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10/2/23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10/2/23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10/2/23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10/2/23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10/2/23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2A019-64E5-3658-DD72-2BD1F7EB9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1E188-34DD-09EF-FBD8-96E4BE46E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1513D-CFF8-2D1E-9083-56D6AFDED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26824-0E56-47D6-812E-6CAD2E56E0E2}" type="datetimeFigureOut">
              <a:rPr lang="en-US" smtClean="0"/>
              <a:t>10/2/23</a:t>
            </a:fld>
            <a:endParaRPr lang="en-US"/>
          </a:p>
        </p:txBody>
      </p:sp>
      <p:sp>
        <p:nvSpPr>
          <p:cNvPr id="5" name="Footer Placeholder 4">
            <a:extLst>
              <a:ext uri="{FF2B5EF4-FFF2-40B4-BE49-F238E27FC236}">
                <a16:creationId xmlns:a16="http://schemas.microsoft.com/office/drawing/2014/main" id="{2A38B7BC-135B-AAD5-1B38-9C6AB8717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F83A4-1901-9B72-D8FE-793D2EBB8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6EF44-9249-48C6-BE08-8906C0C6BA92}" type="slidenum">
              <a:rPr lang="en-US" smtClean="0"/>
              <a:t>‹#›</a:t>
            </a:fld>
            <a:endParaRPr lang="en-US"/>
          </a:p>
        </p:txBody>
      </p:sp>
    </p:spTree>
    <p:extLst>
      <p:ext uri="{BB962C8B-B14F-4D97-AF65-F5344CB8AC3E}">
        <p14:creationId xmlns:p14="http://schemas.microsoft.com/office/powerpoint/2010/main" val="29864621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Bridget.berg@med.usc.edu" TargetMode="External"/><Relationship Id="rId2" Type="http://schemas.openxmlformats.org/officeDocument/2006/relationships/hyperlink" Target="mailto:tinamarieito56@gmail.com"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314579"/>
            <a:ext cx="4846320" cy="2387600"/>
          </a:xfrm>
        </p:spPr>
        <p:txBody>
          <a:bodyPr/>
          <a:lstStyle/>
          <a:p>
            <a:r>
              <a:rPr lang="en-US" dirty="0"/>
              <a:t>Compassionate Companions</a:t>
            </a:r>
          </a:p>
        </p:txBody>
      </p:sp>
      <p:sp>
        <p:nvSpPr>
          <p:cNvPr id="3" name="Subtitle 2"/>
          <p:cNvSpPr>
            <a:spLocks noGrp="1"/>
          </p:cNvSpPr>
          <p:nvPr>
            <p:ph type="subTitle" idx="1"/>
          </p:nvPr>
        </p:nvSpPr>
        <p:spPr>
          <a:xfrm>
            <a:off x="1751777" y="3429000"/>
            <a:ext cx="4846320" cy="448056"/>
          </a:xfrm>
        </p:spPr>
        <p:txBody>
          <a:bodyPr>
            <a:noAutofit/>
          </a:bodyPr>
          <a:lstStyle/>
          <a:p>
            <a:r>
              <a:rPr lang="en-US" sz="2000" dirty="0"/>
              <a:t>A specialized volunteer program at </a:t>
            </a:r>
          </a:p>
          <a:p>
            <a:r>
              <a:rPr lang="en-US" sz="2000" dirty="0"/>
              <a:t>USC Verdugo Hills Hospital</a:t>
            </a:r>
          </a:p>
          <a:p>
            <a:endParaRPr lang="en-US" sz="2000" dirty="0"/>
          </a:p>
          <a:p>
            <a:endParaRPr lang="en-US" sz="2000" dirty="0"/>
          </a:p>
          <a:p>
            <a:r>
              <a:rPr lang="en-US" sz="2000" dirty="0"/>
              <a:t>Tina Marie Ito</a:t>
            </a:r>
          </a:p>
        </p:txBody>
      </p:sp>
      <p:pic>
        <p:nvPicPr>
          <p:cNvPr id="5" name="Picture 4" descr="A black text on a white background&#10;&#10;Description automatically generated">
            <a:extLst>
              <a:ext uri="{FF2B5EF4-FFF2-40B4-BE49-F238E27FC236}">
                <a16:creationId xmlns:a16="http://schemas.microsoft.com/office/drawing/2014/main" id="{B427416A-0E50-48D6-81FF-1723AF3B6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9" y="6019238"/>
            <a:ext cx="4323762" cy="838762"/>
          </a:xfrm>
          <a:prstGeom prst="rect">
            <a:avLst/>
          </a:prstGeom>
        </p:spPr>
      </p:pic>
      <p:pic>
        <p:nvPicPr>
          <p:cNvPr id="3075" name="Picture 3">
            <a:extLst>
              <a:ext uri="{FF2B5EF4-FFF2-40B4-BE49-F238E27FC236}">
                <a16:creationId xmlns:a16="http://schemas.microsoft.com/office/drawing/2014/main" id="{61FEAF54-E371-A429-F60B-812143CE00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26" t="17019" r="20714" b="-17019"/>
          <a:stretch/>
        </p:blipFill>
        <p:spPr bwMode="auto">
          <a:xfrm>
            <a:off x="6686549" y="1371600"/>
            <a:ext cx="550545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46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7D909-DCE7-01A5-3664-0BBFF203009F}"/>
              </a:ext>
            </a:extLst>
          </p:cNvPr>
          <p:cNvSpPr>
            <a:spLocks noGrp="1"/>
          </p:cNvSpPr>
          <p:nvPr>
            <p:ph idx="1"/>
          </p:nvPr>
        </p:nvSpPr>
        <p:spPr>
          <a:xfrm>
            <a:off x="644769" y="1810385"/>
            <a:ext cx="11242431" cy="4620682"/>
          </a:xfrm>
        </p:spPr>
        <p:txBody>
          <a:bodyPr>
            <a:noAutofit/>
          </a:bodyPr>
          <a:lstStyle/>
          <a:p>
            <a:pPr marL="285750" indent="-285750" algn="l">
              <a:buFont typeface="Arial" panose="020B0604020202020204" pitchFamily="34" charset="0"/>
              <a:buChar char="•"/>
            </a:pPr>
            <a:r>
              <a:rPr lang="en-US" sz="2800" dirty="0"/>
              <a:t>Greeting your patient</a:t>
            </a:r>
          </a:p>
          <a:p>
            <a:pPr marL="285750" indent="-285750" algn="l">
              <a:buFont typeface="Arial" panose="020B0604020202020204" pitchFamily="34" charset="0"/>
              <a:buChar char="•"/>
            </a:pPr>
            <a:r>
              <a:rPr lang="en-US" sz="2800" dirty="0">
                <a:sym typeface="Raleway Light"/>
              </a:rPr>
              <a:t>What to expect at end of life</a:t>
            </a:r>
          </a:p>
          <a:p>
            <a:pPr marL="285750" indent="-285750" algn="l">
              <a:buFont typeface="Arial" panose="020B0604020202020204" pitchFamily="34" charset="0"/>
              <a:buChar char="•"/>
            </a:pPr>
            <a:r>
              <a:rPr lang="en-US" sz="2800" dirty="0">
                <a:sym typeface="Raleway Light"/>
              </a:rPr>
              <a:t>Signs of Approaching death</a:t>
            </a:r>
          </a:p>
          <a:p>
            <a:pPr marL="285750" indent="-285750" algn="l">
              <a:buFont typeface="Arial" panose="020B0604020202020204" pitchFamily="34" charset="0"/>
              <a:buChar char="•"/>
            </a:pPr>
            <a:r>
              <a:rPr lang="en-US" sz="2800" dirty="0">
                <a:sym typeface="Raleway Light"/>
              </a:rPr>
              <a:t>When to notify the nurse</a:t>
            </a:r>
          </a:p>
          <a:p>
            <a:pPr marL="285750" indent="-285750" algn="l">
              <a:buFont typeface="Arial" panose="020B0604020202020204" pitchFamily="34" charset="0"/>
              <a:buChar char="•"/>
            </a:pPr>
            <a:r>
              <a:rPr lang="en-US" sz="2800" dirty="0">
                <a:sym typeface="Raleway Light"/>
              </a:rPr>
              <a:t>What a volunteer can / can’t do</a:t>
            </a:r>
          </a:p>
          <a:p>
            <a:pPr marL="285750" indent="-285750" algn="l">
              <a:buFont typeface="Arial" panose="020B0604020202020204" pitchFamily="34" charset="0"/>
              <a:buChar char="•"/>
            </a:pPr>
            <a:r>
              <a:rPr lang="en-US" sz="2800" dirty="0">
                <a:sym typeface="Raleway Light"/>
              </a:rPr>
              <a:t>Ideas for engagement</a:t>
            </a:r>
          </a:p>
          <a:p>
            <a:pPr marL="285750" indent="-285750" algn="l">
              <a:buFont typeface="Arial" panose="020B0604020202020204" pitchFamily="34" charset="0"/>
              <a:buChar char="•"/>
            </a:pPr>
            <a:r>
              <a:rPr lang="en-US" sz="2800" dirty="0">
                <a:sym typeface="Raleway Light"/>
              </a:rPr>
              <a:t>Donning and doffing PPE</a:t>
            </a:r>
          </a:p>
          <a:p>
            <a:pPr marL="285750" indent="-285750" algn="l">
              <a:buFont typeface="Arial" panose="020B0604020202020204" pitchFamily="34" charset="0"/>
              <a:buChar char="•"/>
            </a:pPr>
            <a:endParaRPr lang="en-US" sz="2800" dirty="0">
              <a:sym typeface="Raleway Light"/>
            </a:endParaRPr>
          </a:p>
          <a:p>
            <a:pPr marL="285750" indent="-285750" algn="l">
              <a:buFont typeface="Arial" panose="020B0604020202020204" pitchFamily="34" charset="0"/>
              <a:buChar char="•"/>
            </a:pPr>
            <a:endParaRPr lang="en-US" sz="2800" dirty="0"/>
          </a:p>
          <a:p>
            <a:endParaRPr lang="en-US" sz="2800" dirty="0"/>
          </a:p>
        </p:txBody>
      </p:sp>
      <p:sp>
        <p:nvSpPr>
          <p:cNvPr id="4" name="Slide Number Placeholder 3">
            <a:extLst>
              <a:ext uri="{FF2B5EF4-FFF2-40B4-BE49-F238E27FC236}">
                <a16:creationId xmlns:a16="http://schemas.microsoft.com/office/drawing/2014/main" id="{D5CC8A67-9968-3383-F531-256C7B8B41D1}"/>
              </a:ext>
            </a:extLst>
          </p:cNvPr>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a:extLst>
              <a:ext uri="{FF2B5EF4-FFF2-40B4-BE49-F238E27FC236}">
                <a16:creationId xmlns:a16="http://schemas.microsoft.com/office/drawing/2014/main" id="{38F16AC1-6252-D928-DC6F-97461CC94A60}"/>
              </a:ext>
            </a:extLst>
          </p:cNvPr>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a:extLst>
              <a:ext uri="{FF2B5EF4-FFF2-40B4-BE49-F238E27FC236}">
                <a16:creationId xmlns:a16="http://schemas.microsoft.com/office/drawing/2014/main" id="{F9F5F888-C7DA-7308-B2FA-32611E64AC0E}"/>
              </a:ext>
            </a:extLst>
          </p:cNvPr>
          <p:cNvSpPr>
            <a:spLocks noGrp="1"/>
          </p:cNvSpPr>
          <p:nvPr>
            <p:ph type="ftr" sz="quarter" idx="11"/>
          </p:nvPr>
        </p:nvSpPr>
        <p:spPr/>
        <p:txBody>
          <a:bodyPr/>
          <a:lstStyle/>
          <a:p>
            <a:r>
              <a:rPr lang="en-US"/>
              <a:t>Add a footer</a:t>
            </a:r>
            <a:endParaRPr lang="en-US" dirty="0"/>
          </a:p>
        </p:txBody>
      </p:sp>
      <p:sp>
        <p:nvSpPr>
          <p:cNvPr id="7" name="Title 1">
            <a:extLst>
              <a:ext uri="{FF2B5EF4-FFF2-40B4-BE49-F238E27FC236}">
                <a16:creationId xmlns:a16="http://schemas.microsoft.com/office/drawing/2014/main" id="{40266FEF-1720-87D4-0CC2-5CE3FBFE1512}"/>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fr-FR" sz="3600" i="1" dirty="0">
                <a:latin typeface="Playfair Display" panose="00000500000000000000" pitchFamily="2" charset="0"/>
              </a:rPr>
              <a:t>Training </a:t>
            </a:r>
            <a:endParaRPr lang="en-US" sz="3600" i="1" dirty="0">
              <a:latin typeface="Playfair Display" panose="00000500000000000000" pitchFamily="2" charset="0"/>
            </a:endParaRPr>
          </a:p>
        </p:txBody>
      </p:sp>
    </p:spTree>
    <p:extLst>
      <p:ext uri="{BB962C8B-B14F-4D97-AF65-F5344CB8AC3E}">
        <p14:creationId xmlns:p14="http://schemas.microsoft.com/office/powerpoint/2010/main" val="206741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1B27-D0C4-4458-9262-C8B87D5FFFD4}"/>
              </a:ext>
            </a:extLst>
          </p:cNvPr>
          <p:cNvSpPr>
            <a:spLocks noGrp="1"/>
          </p:cNvSpPr>
          <p:nvPr>
            <p:ph type="title"/>
          </p:nvPr>
        </p:nvSpPr>
        <p:spPr>
          <a:xfrm>
            <a:off x="935705" y="430853"/>
            <a:ext cx="9421200" cy="864800"/>
          </a:xfrm>
        </p:spPr>
        <p:txBody>
          <a:bodyPr/>
          <a:lstStyle/>
          <a:p>
            <a:pPr algn="ctr"/>
            <a:r>
              <a:rPr lang="en-US" sz="3600" i="1" dirty="0">
                <a:latin typeface="Playfair Display" panose="00000500000000000000" pitchFamily="2" charset="0"/>
              </a:rPr>
              <a:t>Debriefs</a:t>
            </a:r>
          </a:p>
        </p:txBody>
      </p:sp>
      <p:sp>
        <p:nvSpPr>
          <p:cNvPr id="3" name="Text Placeholder 2">
            <a:extLst>
              <a:ext uri="{FF2B5EF4-FFF2-40B4-BE49-F238E27FC236}">
                <a16:creationId xmlns:a16="http://schemas.microsoft.com/office/drawing/2014/main" id="{60C47B34-3A3A-4427-8103-A0DFDA7EB226}"/>
              </a:ext>
            </a:extLst>
          </p:cNvPr>
          <p:cNvSpPr>
            <a:spLocks noGrp="1"/>
          </p:cNvSpPr>
          <p:nvPr>
            <p:ph type="body" idx="1"/>
          </p:nvPr>
        </p:nvSpPr>
        <p:spPr>
          <a:xfrm>
            <a:off x="935704" y="2310233"/>
            <a:ext cx="10670141" cy="3224800"/>
          </a:xfrm>
        </p:spPr>
        <p:txBody>
          <a:bodyPr/>
          <a:lstStyle/>
          <a:p>
            <a:r>
              <a:rPr lang="en-US" sz="2800" dirty="0"/>
              <a:t>Debriefs will be scheduled as needed.  If there are cases throughout the month, these will be monthly.</a:t>
            </a:r>
          </a:p>
          <a:p>
            <a:endParaRPr lang="en-US" sz="2800" dirty="0"/>
          </a:p>
          <a:p>
            <a:r>
              <a:rPr lang="en-US" sz="2800" dirty="0"/>
              <a:t>Encouraged, but not required to participate.</a:t>
            </a:r>
          </a:p>
          <a:p>
            <a:endParaRPr lang="en-US" sz="2800" dirty="0"/>
          </a:p>
          <a:p>
            <a:r>
              <a:rPr lang="en-US" sz="2800" dirty="0"/>
              <a:t>Provides time to reflect and share</a:t>
            </a:r>
          </a:p>
        </p:txBody>
      </p:sp>
      <p:sp>
        <p:nvSpPr>
          <p:cNvPr id="4" name="Slide Number Placeholder 3">
            <a:extLst>
              <a:ext uri="{FF2B5EF4-FFF2-40B4-BE49-F238E27FC236}">
                <a16:creationId xmlns:a16="http://schemas.microsoft.com/office/drawing/2014/main" id="{A64694C9-4558-4FD4-BED3-5825CEAFB033}"/>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8638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F4930A-E330-F967-E4EE-BF5BA697789E}"/>
              </a:ext>
            </a:extLst>
          </p:cNvPr>
          <p:cNvSpPr>
            <a:spLocks noGrp="1"/>
          </p:cNvSpPr>
          <p:nvPr>
            <p:ph type="title"/>
          </p:nvPr>
        </p:nvSpPr>
        <p:spPr>
          <a:xfrm>
            <a:off x="1751777" y="2015435"/>
            <a:ext cx="6949440" cy="807533"/>
          </a:xfrm>
        </p:spPr>
        <p:txBody>
          <a:bodyPr>
            <a:normAutofit/>
          </a:bodyPr>
          <a:lstStyle/>
          <a:p>
            <a:r>
              <a:rPr lang="en-US" sz="3600" dirty="0"/>
              <a:t>Questions?</a:t>
            </a:r>
          </a:p>
        </p:txBody>
      </p:sp>
      <p:sp>
        <p:nvSpPr>
          <p:cNvPr id="4" name="Slide Number Placeholder 3">
            <a:extLst>
              <a:ext uri="{FF2B5EF4-FFF2-40B4-BE49-F238E27FC236}">
                <a16:creationId xmlns:a16="http://schemas.microsoft.com/office/drawing/2014/main" id="{C5BA67CB-FB52-558E-888A-5777ABBEDC93}"/>
              </a:ext>
            </a:extLst>
          </p:cNvPr>
          <p:cNvSpPr>
            <a:spLocks noGrp="1"/>
          </p:cNvSpPr>
          <p:nvPr>
            <p:ph type="sldNum" sz="quarter" idx="4294967295"/>
          </p:nvPr>
        </p:nvSpPr>
        <p:spPr>
          <a:xfrm>
            <a:off x="0" y="6629400"/>
            <a:ext cx="411163" cy="228600"/>
          </a:xfrm>
        </p:spPr>
        <p:txBody>
          <a:bodyPr/>
          <a:lstStyle/>
          <a:p>
            <a:fld id="{9CD8D479-8942-46E8-A226-A4E01F7A105C}" type="slidenum">
              <a:rPr lang="en-US" smtClean="0"/>
              <a:t>12</a:t>
            </a:fld>
            <a:endParaRPr lang="en-US"/>
          </a:p>
        </p:txBody>
      </p:sp>
      <p:sp>
        <p:nvSpPr>
          <p:cNvPr id="5" name="Date Placeholder 4">
            <a:extLst>
              <a:ext uri="{FF2B5EF4-FFF2-40B4-BE49-F238E27FC236}">
                <a16:creationId xmlns:a16="http://schemas.microsoft.com/office/drawing/2014/main" id="{F56C3077-8475-8B68-E4EF-A7311F0F8853}"/>
              </a:ext>
            </a:extLst>
          </p:cNvPr>
          <p:cNvSpPr>
            <a:spLocks noGrp="1"/>
          </p:cNvSpPr>
          <p:nvPr>
            <p:ph type="dt" sz="half" idx="4294967295"/>
          </p:nvPr>
        </p:nvSpPr>
        <p:spPr>
          <a:xfrm>
            <a:off x="0" y="6629400"/>
            <a:ext cx="1000125" cy="228600"/>
          </a:xfrm>
        </p:spPr>
        <p:txBody>
          <a:bodyPr/>
          <a:lstStyle/>
          <a:p>
            <a:fld id="{6DD1B487-36FD-4CED-B07A-1A81FC6540B1}" type="datetime1">
              <a:rPr lang="en-US" smtClean="0"/>
              <a:pPr/>
              <a:t>10/2/23</a:t>
            </a:fld>
            <a:endParaRPr lang="en-US" dirty="0"/>
          </a:p>
        </p:txBody>
      </p:sp>
      <p:sp>
        <p:nvSpPr>
          <p:cNvPr id="11" name="Title 8">
            <a:extLst>
              <a:ext uri="{FF2B5EF4-FFF2-40B4-BE49-F238E27FC236}">
                <a16:creationId xmlns:a16="http://schemas.microsoft.com/office/drawing/2014/main" id="{26A27C22-84F4-1845-EE0A-CC97A4DA8C59}"/>
              </a:ext>
            </a:extLst>
          </p:cNvPr>
          <p:cNvSpPr txBox="1">
            <a:spLocks/>
          </p:cNvSpPr>
          <p:nvPr/>
        </p:nvSpPr>
        <p:spPr>
          <a:xfrm>
            <a:off x="1751777" y="4979590"/>
            <a:ext cx="6949440" cy="807533"/>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bg1"/>
                </a:solidFill>
                <a:latin typeface="+mj-lt"/>
                <a:ea typeface="+mj-ea"/>
                <a:cs typeface="+mj-cs"/>
              </a:defRPr>
            </a:lvl1pPr>
          </a:lstStyle>
          <a:p>
            <a:r>
              <a:rPr lang="en-US" sz="1800" dirty="0"/>
              <a:t>Contact Info:</a:t>
            </a:r>
          </a:p>
          <a:p>
            <a:pPr>
              <a:lnSpc>
                <a:spcPct val="150000"/>
              </a:lnSpc>
            </a:pPr>
            <a:r>
              <a:rPr lang="en-US" sz="1400" dirty="0">
                <a:latin typeface="Arial" panose="020B0604020202020204" pitchFamily="34" charset="0"/>
                <a:cs typeface="Arial" panose="020B0604020202020204" pitchFamily="34" charset="0"/>
              </a:rPr>
              <a:t>Tina Marie Ito, Chair, USC Verdugo Hills Hospital Foundation Board</a:t>
            </a:r>
          </a:p>
          <a:p>
            <a:pPr>
              <a:lnSpc>
                <a:spcPct val="150000"/>
              </a:lnSpc>
            </a:pPr>
            <a:r>
              <a:rPr lang="en-U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tinamarieito56@gmail.com</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818-585-4242</a:t>
            </a:r>
          </a:p>
          <a:p>
            <a:endParaRPr lang="en-US" sz="1800" dirty="0"/>
          </a:p>
          <a:p>
            <a:pPr>
              <a:lnSpc>
                <a:spcPct val="150000"/>
              </a:lnSpc>
            </a:pPr>
            <a:r>
              <a:rPr lang="en-US" sz="1400" dirty="0">
                <a:latin typeface="Arial" panose="020B0604020202020204" pitchFamily="34" charset="0"/>
                <a:cs typeface="Arial" panose="020B0604020202020204" pitchFamily="34" charset="0"/>
              </a:rPr>
              <a:t>Bridget Berg, Patient Experience</a:t>
            </a:r>
          </a:p>
          <a:p>
            <a:pPr>
              <a:lnSpc>
                <a:spcPct val="150000"/>
              </a:lnSpc>
            </a:pP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Bridget.berg@med.usc.edu</a:t>
            </a:r>
            <a:r>
              <a:rPr lang="en-US" sz="1400" dirty="0">
                <a:latin typeface="Arial" panose="020B0604020202020204" pitchFamily="34" charset="0"/>
                <a:cs typeface="Arial" panose="020B0604020202020204" pitchFamily="34" charset="0"/>
              </a:rPr>
              <a:t> </a:t>
            </a:r>
          </a:p>
          <a:p>
            <a:pPr>
              <a:lnSpc>
                <a:spcPct val="150000"/>
              </a:lnSpc>
            </a:pPr>
            <a:r>
              <a:rPr lang="en-US" sz="1400" dirty="0">
                <a:latin typeface="Arial" panose="020B0604020202020204" pitchFamily="34" charset="0"/>
                <a:cs typeface="Arial" panose="020B0604020202020204" pitchFamily="34" charset="0"/>
              </a:rPr>
              <a:t>USC Verdugo Hills Hospital</a:t>
            </a:r>
          </a:p>
        </p:txBody>
      </p:sp>
      <p:pic>
        <p:nvPicPr>
          <p:cNvPr id="12" name="Picture 11" descr="A black text on a white background&#10;&#10;Description automatically generated">
            <a:extLst>
              <a:ext uri="{FF2B5EF4-FFF2-40B4-BE49-F238E27FC236}">
                <a16:creationId xmlns:a16="http://schemas.microsoft.com/office/drawing/2014/main" id="{F35E68B4-A289-A2B9-6B4B-323ADF6FD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6074" y="286653"/>
            <a:ext cx="4323762" cy="838762"/>
          </a:xfrm>
          <a:prstGeom prst="rect">
            <a:avLst/>
          </a:prstGeom>
        </p:spPr>
      </p:pic>
    </p:spTree>
    <p:extLst>
      <p:ext uri="{BB962C8B-B14F-4D97-AF65-F5344CB8AC3E}">
        <p14:creationId xmlns:p14="http://schemas.microsoft.com/office/powerpoint/2010/main" val="408107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6FE0F-03BD-161F-3A8E-068F31D0A4DE}"/>
              </a:ext>
            </a:extLst>
          </p:cNvPr>
          <p:cNvSpPr>
            <a:spLocks noGrp="1"/>
          </p:cNvSpPr>
          <p:nvPr>
            <p:ph type="ctrTitle"/>
          </p:nvPr>
        </p:nvSpPr>
        <p:spPr>
          <a:xfrm>
            <a:off x="1751777" y="983882"/>
            <a:ext cx="4846320" cy="2387600"/>
          </a:xfrm>
        </p:spPr>
        <p:txBody>
          <a:bodyPr anchor="b">
            <a:normAutofit/>
          </a:bodyPr>
          <a:lstStyle/>
          <a:p>
            <a:r>
              <a:rPr lang="en-US" dirty="0"/>
              <a:t>Next slides for reference only </a:t>
            </a:r>
          </a:p>
        </p:txBody>
      </p:sp>
    </p:spTree>
    <p:extLst>
      <p:ext uri="{BB962C8B-B14F-4D97-AF65-F5344CB8AC3E}">
        <p14:creationId xmlns:p14="http://schemas.microsoft.com/office/powerpoint/2010/main" val="35569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7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BE0292-4F0B-59C6-CE62-47C099C1EF78}"/>
              </a:ext>
            </a:extLst>
          </p:cNvPr>
          <p:cNvSpPr/>
          <p:nvPr/>
        </p:nvSpPr>
        <p:spPr>
          <a:xfrm>
            <a:off x="1117600" y="2260600"/>
            <a:ext cx="9867900" cy="3302000"/>
          </a:xfrm>
          <a:prstGeom prst="rect">
            <a:avLst/>
          </a:prstGeom>
          <a:solidFill>
            <a:schemeClr val="bg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144206-6853-E26F-7ABB-37E32A77DAE6}"/>
              </a:ext>
            </a:extLst>
          </p:cNvPr>
          <p:cNvPicPr>
            <a:picLocks noChangeAspect="1"/>
          </p:cNvPicPr>
          <p:nvPr/>
        </p:nvPicPr>
        <p:blipFill rotWithShape="1">
          <a:blip r:embed="rId2">
            <a:alphaModFix/>
          </a:blip>
          <a:srcRect/>
          <a:stretch/>
        </p:blipFill>
        <p:spPr>
          <a:xfrm>
            <a:off x="20" y="0"/>
            <a:ext cx="12191980" cy="6856718"/>
          </a:xfrm>
          <a:prstGeom prst="rect">
            <a:avLst/>
          </a:prstGeom>
        </p:spPr>
      </p:pic>
    </p:spTree>
    <p:extLst>
      <p:ext uri="{BB962C8B-B14F-4D97-AF65-F5344CB8AC3E}">
        <p14:creationId xmlns:p14="http://schemas.microsoft.com/office/powerpoint/2010/main" val="89744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69B88-35E0-40BC-BFA8-C5E0C6069609}"/>
              </a:ext>
            </a:extLst>
          </p:cNvPr>
          <p:cNvSpPr>
            <a:spLocks noGrp="1"/>
          </p:cNvSpPr>
          <p:nvPr>
            <p:ph type="title"/>
          </p:nvPr>
        </p:nvSpPr>
        <p:spPr/>
        <p:txBody>
          <a:bodyPr/>
          <a:lstStyle/>
          <a:p>
            <a:r>
              <a:rPr lang="en-US" dirty="0"/>
              <a:t>Meeting your patient</a:t>
            </a:r>
            <a:endParaRPr lang="en-US" sz="2133" dirty="0"/>
          </a:p>
        </p:txBody>
      </p:sp>
      <p:sp>
        <p:nvSpPr>
          <p:cNvPr id="8" name="Text Placeholder 7">
            <a:extLst>
              <a:ext uri="{FF2B5EF4-FFF2-40B4-BE49-F238E27FC236}">
                <a16:creationId xmlns:a16="http://schemas.microsoft.com/office/drawing/2014/main" id="{98E588E0-80E4-4F94-A742-2BF536C004C4}"/>
              </a:ext>
            </a:extLst>
          </p:cNvPr>
          <p:cNvSpPr>
            <a:spLocks noGrp="1"/>
          </p:cNvSpPr>
          <p:nvPr>
            <p:ph type="body" idx="1"/>
          </p:nvPr>
        </p:nvSpPr>
        <p:spPr>
          <a:xfrm>
            <a:off x="1172591" y="1536139"/>
            <a:ext cx="9421200" cy="3224800"/>
          </a:xfrm>
        </p:spPr>
        <p:txBody>
          <a:bodyPr/>
          <a:lstStyle/>
          <a:p>
            <a:r>
              <a:rPr lang="en-US" sz="2133" dirty="0"/>
              <a:t>Introduce yourself, your name, role, and purpose.</a:t>
            </a:r>
          </a:p>
          <a:p>
            <a:r>
              <a:rPr lang="en-US" sz="2133" dirty="0"/>
              <a:t>Good morning, my name is </a:t>
            </a:r>
            <a:r>
              <a:rPr lang="en-US" sz="2133" dirty="0" err="1"/>
              <a:t>xxxx</a:t>
            </a:r>
            <a:r>
              <a:rPr lang="en-US" sz="2133" dirty="0"/>
              <a:t>, I am a volunteer and I am here to be with you.  I’ll stay with you for a while. </a:t>
            </a:r>
          </a:p>
          <a:p>
            <a:r>
              <a:rPr lang="en-US" sz="2133" dirty="0">
                <a:solidFill>
                  <a:schemeClr val="tx1">
                    <a:lumMod val="50000"/>
                  </a:schemeClr>
                </a:solidFill>
              </a:rPr>
              <a:t>If the patient is alert, you can engage with open-ended questions about their life.  Create the space for them to share.</a:t>
            </a:r>
          </a:p>
          <a:p>
            <a:endParaRPr lang="en-US" sz="2133" dirty="0"/>
          </a:p>
        </p:txBody>
      </p:sp>
      <p:sp>
        <p:nvSpPr>
          <p:cNvPr id="6" name="Slide Number Placeholder 5">
            <a:extLst>
              <a:ext uri="{FF2B5EF4-FFF2-40B4-BE49-F238E27FC236}">
                <a16:creationId xmlns:a16="http://schemas.microsoft.com/office/drawing/2014/main" id="{1A8A23D9-E035-49A9-87CB-E51849613E61}"/>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82875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69B88-35E0-40BC-BFA8-C5E0C6069609}"/>
              </a:ext>
            </a:extLst>
          </p:cNvPr>
          <p:cNvSpPr>
            <a:spLocks noGrp="1"/>
          </p:cNvSpPr>
          <p:nvPr>
            <p:ph type="title"/>
          </p:nvPr>
        </p:nvSpPr>
        <p:spPr/>
        <p:txBody>
          <a:bodyPr/>
          <a:lstStyle/>
          <a:p>
            <a:r>
              <a:rPr lang="en-US" dirty="0"/>
              <a:t>What to expect at end of life</a:t>
            </a:r>
            <a:endParaRPr lang="en-US" sz="2133" dirty="0"/>
          </a:p>
        </p:txBody>
      </p:sp>
      <p:sp>
        <p:nvSpPr>
          <p:cNvPr id="8" name="Text Placeholder 7">
            <a:extLst>
              <a:ext uri="{FF2B5EF4-FFF2-40B4-BE49-F238E27FC236}">
                <a16:creationId xmlns:a16="http://schemas.microsoft.com/office/drawing/2014/main" id="{98E588E0-80E4-4F94-A742-2BF536C004C4}"/>
              </a:ext>
            </a:extLst>
          </p:cNvPr>
          <p:cNvSpPr>
            <a:spLocks noGrp="1"/>
          </p:cNvSpPr>
          <p:nvPr>
            <p:ph type="body" idx="1"/>
          </p:nvPr>
        </p:nvSpPr>
        <p:spPr>
          <a:xfrm>
            <a:off x="959715" y="1361011"/>
            <a:ext cx="10535600" cy="3224800"/>
          </a:xfrm>
        </p:spPr>
        <p:txBody>
          <a:bodyPr/>
          <a:lstStyle/>
          <a:p>
            <a:r>
              <a:rPr lang="en-US" sz="2133" dirty="0"/>
              <a:t>Patient stops eating, drinking, and speaking</a:t>
            </a:r>
          </a:p>
          <a:p>
            <a:r>
              <a:rPr lang="en-US" sz="2133" dirty="0"/>
              <a:t>Grimace, groan or scowl from pain</a:t>
            </a:r>
          </a:p>
          <a:p>
            <a:r>
              <a:rPr lang="en-US" sz="2133" dirty="0"/>
              <a:t>Eyes tear or glaze over</a:t>
            </a:r>
          </a:p>
          <a:p>
            <a:r>
              <a:rPr lang="en-US" sz="2133" dirty="0"/>
              <a:t>Muscle relaxation around mouth and eyes may not close</a:t>
            </a:r>
          </a:p>
          <a:p>
            <a:r>
              <a:rPr lang="en-US" sz="2133" dirty="0"/>
              <a:t>Pulse and heartbeat are irregular or hard to feel or hear</a:t>
            </a:r>
          </a:p>
          <a:p>
            <a:r>
              <a:rPr lang="en-US" sz="2133" dirty="0"/>
              <a:t>Body temperature drops or possible fever</a:t>
            </a:r>
          </a:p>
          <a:p>
            <a:r>
              <a:rPr lang="en-US" sz="2133" dirty="0"/>
              <a:t>Breathing is interrupted by gasping and slows until it stops entirely</a:t>
            </a:r>
          </a:p>
          <a:p>
            <a:r>
              <a:rPr lang="en-US" sz="2133" dirty="0"/>
              <a:t>If they are not unconscious, they may drift in and out, but they can probably still hear and feel</a:t>
            </a:r>
          </a:p>
          <a:p>
            <a:r>
              <a:rPr lang="en-US" sz="2133" dirty="0"/>
              <a:t>Skin on their knees, feet, and hands turns a mottled bluish-purple (often in the last 24 hours) – this can be a quick change</a:t>
            </a:r>
          </a:p>
          <a:p>
            <a:endParaRPr lang="en-US" sz="2133" dirty="0"/>
          </a:p>
        </p:txBody>
      </p:sp>
      <p:sp>
        <p:nvSpPr>
          <p:cNvPr id="6" name="Slide Number Placeholder 5">
            <a:extLst>
              <a:ext uri="{FF2B5EF4-FFF2-40B4-BE49-F238E27FC236}">
                <a16:creationId xmlns:a16="http://schemas.microsoft.com/office/drawing/2014/main" id="{1A8A23D9-E035-49A9-87CB-E51849613E61}"/>
              </a:ext>
            </a:extLst>
          </p:cNvPr>
          <p:cNvSpPr>
            <a:spLocks noGrp="1"/>
          </p:cNvSpPr>
          <p:nvPr>
            <p:ph type="sldNum" idx="12"/>
          </p:nvPr>
        </p:nvSpPr>
        <p:spPr/>
        <p:txBody>
          <a:bodyPr/>
          <a:lstStyle/>
          <a:p>
            <a:fld id="{00000000-1234-1234-1234-123412341234}" type="slidenum">
              <a:rPr lang="en" smtClean="0"/>
              <a:pPr/>
              <a:t>17</a:t>
            </a:fld>
            <a:endParaRPr lang="en"/>
          </a:p>
        </p:txBody>
      </p:sp>
      <p:sp>
        <p:nvSpPr>
          <p:cNvPr id="5" name="TextBox 4">
            <a:extLst>
              <a:ext uri="{FF2B5EF4-FFF2-40B4-BE49-F238E27FC236}">
                <a16:creationId xmlns:a16="http://schemas.microsoft.com/office/drawing/2014/main" id="{630CCC3B-063F-4625-9D57-289B06BE6D2F}"/>
              </a:ext>
            </a:extLst>
          </p:cNvPr>
          <p:cNvSpPr txBox="1"/>
          <p:nvPr/>
        </p:nvSpPr>
        <p:spPr>
          <a:xfrm>
            <a:off x="1615143" y="6427147"/>
            <a:ext cx="7162800" cy="307777"/>
          </a:xfrm>
          <a:prstGeom prst="rect">
            <a:avLst/>
          </a:prstGeom>
          <a:noFill/>
        </p:spPr>
        <p:txBody>
          <a:bodyPr wrap="square" rtlCol="0">
            <a:spAutoFit/>
          </a:bodyPr>
          <a:lstStyle/>
          <a:p>
            <a:r>
              <a:rPr lang="en-US" sz="1400" dirty="0"/>
              <a:t>(Content from: https://www.webmd.com/palliative-care/journeys-end-active-dying#2)</a:t>
            </a:r>
          </a:p>
        </p:txBody>
      </p:sp>
    </p:spTree>
    <p:extLst>
      <p:ext uri="{BB962C8B-B14F-4D97-AF65-F5344CB8AC3E}">
        <p14:creationId xmlns:p14="http://schemas.microsoft.com/office/powerpoint/2010/main" val="410208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65120" y="228327"/>
            <a:ext cx="9421200" cy="864800"/>
          </a:xfrm>
          <a:prstGeom prst="rect">
            <a:avLst/>
          </a:prstGeom>
        </p:spPr>
        <p:txBody>
          <a:bodyPr spcFirstLastPara="1" vert="horz" wrap="square" lIns="0" tIns="0" rIns="0" bIns="0" rtlCol="0" anchor="b" anchorCtr="0">
            <a:noAutofit/>
          </a:bodyPr>
          <a:lstStyle/>
          <a:p>
            <a:r>
              <a:rPr lang="en-US" dirty="0"/>
              <a:t>Signs of Approaching Death</a:t>
            </a:r>
            <a:endParaRPr dirty="0"/>
          </a:p>
        </p:txBody>
      </p:sp>
      <p:sp>
        <p:nvSpPr>
          <p:cNvPr id="124" name="Google Shape;124;p20"/>
          <p:cNvSpPr txBox="1">
            <a:spLocks noGrp="1"/>
          </p:cNvSpPr>
          <p:nvPr>
            <p:ph type="body" idx="1"/>
          </p:nvPr>
        </p:nvSpPr>
        <p:spPr>
          <a:xfrm>
            <a:off x="1500797" y="1444315"/>
            <a:ext cx="9421200" cy="3224800"/>
          </a:xfrm>
          <a:prstGeom prst="rect">
            <a:avLst/>
          </a:prstGeom>
        </p:spPr>
        <p:txBody>
          <a:bodyPr spcFirstLastPara="1" vert="horz" wrap="square" lIns="0" tIns="0" rIns="0" bIns="0" rtlCol="0" anchor="t" anchorCtr="0">
            <a:noAutofit/>
          </a:bodyPr>
          <a:lstStyle/>
          <a:p>
            <a:r>
              <a:rPr lang="en-US" dirty="0"/>
              <a:t>Decreased appetite</a:t>
            </a:r>
          </a:p>
          <a:p>
            <a:r>
              <a:rPr lang="en-US" dirty="0"/>
              <a:t>Increase in sleep </a:t>
            </a:r>
          </a:p>
          <a:p>
            <a:r>
              <a:rPr lang="en-US" dirty="0"/>
              <a:t>Irregular  and/or weakening of pulse and heartbeat</a:t>
            </a:r>
          </a:p>
          <a:p>
            <a:r>
              <a:rPr lang="en-US" dirty="0"/>
              <a:t>Decreased body temperature, particularly extremities</a:t>
            </a:r>
          </a:p>
          <a:p>
            <a:r>
              <a:rPr lang="en-US" dirty="0"/>
              <a:t>Decreased bowel and bladder  movement </a:t>
            </a:r>
          </a:p>
          <a:p>
            <a:r>
              <a:rPr lang="en-US" dirty="0"/>
              <a:t>Changes in level of consciousness</a:t>
            </a:r>
          </a:p>
          <a:p>
            <a:r>
              <a:rPr lang="en-US" dirty="0"/>
              <a:t>Decreased and often intermittent breathing </a:t>
            </a:r>
            <a:endParaRPr dirty="0"/>
          </a:p>
        </p:txBody>
      </p:sp>
      <p:sp>
        <p:nvSpPr>
          <p:cNvPr id="125" name="Google Shape;125;p20"/>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18</a:t>
            </a:fld>
            <a:endParaRPr/>
          </a:p>
        </p:txBody>
      </p:sp>
    </p:spTree>
    <p:extLst>
      <p:ext uri="{BB962C8B-B14F-4D97-AF65-F5344CB8AC3E}">
        <p14:creationId xmlns:p14="http://schemas.microsoft.com/office/powerpoint/2010/main" val="74354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5B61-D141-4686-98AA-59060B22B3C2}"/>
              </a:ext>
            </a:extLst>
          </p:cNvPr>
          <p:cNvSpPr>
            <a:spLocks noGrp="1"/>
          </p:cNvSpPr>
          <p:nvPr>
            <p:ph type="title"/>
          </p:nvPr>
        </p:nvSpPr>
        <p:spPr/>
        <p:txBody>
          <a:bodyPr/>
          <a:lstStyle/>
          <a:p>
            <a:r>
              <a:rPr lang="en-US" dirty="0"/>
              <a:t>When to notify the nurse if:</a:t>
            </a:r>
          </a:p>
        </p:txBody>
      </p:sp>
      <p:sp>
        <p:nvSpPr>
          <p:cNvPr id="3" name="Text Placeholder 2">
            <a:extLst>
              <a:ext uri="{FF2B5EF4-FFF2-40B4-BE49-F238E27FC236}">
                <a16:creationId xmlns:a16="http://schemas.microsoft.com/office/drawing/2014/main" id="{1D74C064-6D45-4537-82DE-C4B6649A3788}"/>
              </a:ext>
            </a:extLst>
          </p:cNvPr>
          <p:cNvSpPr>
            <a:spLocks noGrp="1"/>
          </p:cNvSpPr>
          <p:nvPr>
            <p:ph type="body" idx="1"/>
          </p:nvPr>
        </p:nvSpPr>
        <p:spPr/>
        <p:txBody>
          <a:bodyPr/>
          <a:lstStyle/>
          <a:p>
            <a:r>
              <a:rPr lang="en-US" dirty="0"/>
              <a:t>Patient is pulling at tubes</a:t>
            </a:r>
          </a:p>
          <a:p>
            <a:r>
              <a:rPr lang="en-US" dirty="0"/>
              <a:t>You are concerned for any reason</a:t>
            </a:r>
          </a:p>
        </p:txBody>
      </p:sp>
      <p:sp>
        <p:nvSpPr>
          <p:cNvPr id="4" name="Slide Number Placeholder 3">
            <a:extLst>
              <a:ext uri="{FF2B5EF4-FFF2-40B4-BE49-F238E27FC236}">
                <a16:creationId xmlns:a16="http://schemas.microsoft.com/office/drawing/2014/main" id="{DEA5B0EF-4546-4337-A0D3-671D04DACB6F}"/>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61156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67C765-CE2E-968D-CC97-98235A40A6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1"/>
          <a:stretch/>
        </p:blipFill>
        <p:spPr bwMode="auto">
          <a:xfrm>
            <a:off x="152399" y="434682"/>
            <a:ext cx="5673970" cy="59886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9BC99A-EF51-89CA-704F-94DD63D810CA}"/>
              </a:ext>
            </a:extLst>
          </p:cNvPr>
          <p:cNvSpPr txBox="1"/>
          <p:nvPr/>
        </p:nvSpPr>
        <p:spPr>
          <a:xfrm>
            <a:off x="6096000" y="2236038"/>
            <a:ext cx="4806462" cy="1754326"/>
          </a:xfrm>
          <a:prstGeom prst="rect">
            <a:avLst/>
          </a:prstGeom>
          <a:noFill/>
        </p:spPr>
        <p:txBody>
          <a:bodyPr wrap="square" rtlCol="0">
            <a:spAutoFit/>
          </a:bodyPr>
          <a:lstStyle/>
          <a:p>
            <a:r>
              <a:rPr lang="en-US" sz="5400" dirty="0">
                <a:solidFill>
                  <a:schemeClr val="accent2">
                    <a:lumMod val="50000"/>
                  </a:schemeClr>
                </a:solidFill>
                <a:latin typeface="Lucida Handwriting" panose="03010101010101010101" pitchFamily="66" charset="0"/>
              </a:rPr>
              <a:t>Moments that matter</a:t>
            </a:r>
          </a:p>
        </p:txBody>
      </p:sp>
    </p:spTree>
    <p:extLst>
      <p:ext uri="{BB962C8B-B14F-4D97-AF65-F5344CB8AC3E}">
        <p14:creationId xmlns:p14="http://schemas.microsoft.com/office/powerpoint/2010/main" val="26313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69B88-35E0-40BC-BFA8-C5E0C6069609}"/>
              </a:ext>
            </a:extLst>
          </p:cNvPr>
          <p:cNvSpPr>
            <a:spLocks noGrp="1"/>
          </p:cNvSpPr>
          <p:nvPr>
            <p:ph type="title"/>
          </p:nvPr>
        </p:nvSpPr>
        <p:spPr/>
        <p:txBody>
          <a:bodyPr/>
          <a:lstStyle/>
          <a:p>
            <a:r>
              <a:rPr lang="en-US" dirty="0"/>
              <a:t>Patient Support</a:t>
            </a:r>
            <a:r>
              <a:rPr lang="en-US" sz="2400" dirty="0"/>
              <a:t> (Slide 1 of 2)</a:t>
            </a:r>
            <a:br>
              <a:rPr lang="en-US" dirty="0"/>
            </a:br>
            <a:r>
              <a:rPr lang="en-US" sz="2133" dirty="0"/>
              <a:t>What you can do</a:t>
            </a:r>
          </a:p>
        </p:txBody>
      </p:sp>
      <p:sp>
        <p:nvSpPr>
          <p:cNvPr id="8" name="Text Placeholder 7">
            <a:extLst>
              <a:ext uri="{FF2B5EF4-FFF2-40B4-BE49-F238E27FC236}">
                <a16:creationId xmlns:a16="http://schemas.microsoft.com/office/drawing/2014/main" id="{98E588E0-80E4-4F94-A742-2BF536C004C4}"/>
              </a:ext>
            </a:extLst>
          </p:cNvPr>
          <p:cNvSpPr>
            <a:spLocks noGrp="1"/>
          </p:cNvSpPr>
          <p:nvPr>
            <p:ph type="body" idx="1"/>
          </p:nvPr>
        </p:nvSpPr>
        <p:spPr>
          <a:xfrm>
            <a:off x="1201620" y="1487757"/>
            <a:ext cx="9421200" cy="3224800"/>
          </a:xfrm>
        </p:spPr>
        <p:txBody>
          <a:bodyPr/>
          <a:lstStyle/>
          <a:p>
            <a:pPr marL="0" indent="0">
              <a:buNone/>
            </a:pPr>
            <a:r>
              <a:rPr lang="en-US" sz="2133" u="sng" dirty="0"/>
              <a:t>Volunteers can</a:t>
            </a:r>
            <a:endParaRPr lang="en-US" sz="2133" dirty="0"/>
          </a:p>
          <a:p>
            <a:pPr marL="380990" indent="-380990">
              <a:buFont typeface="Arial" panose="020B0604020202020204" pitchFamily="34" charset="0"/>
              <a:buChar char="•"/>
            </a:pPr>
            <a:r>
              <a:rPr lang="en-US" sz="2133" dirty="0"/>
              <a:t>Adjust or ask for room temperature adjustments</a:t>
            </a:r>
          </a:p>
          <a:p>
            <a:pPr marL="380990" indent="-380990">
              <a:buFont typeface="Arial" panose="020B0604020202020204" pitchFamily="34" charset="0"/>
              <a:buChar char="•"/>
            </a:pPr>
            <a:r>
              <a:rPr lang="en-US" sz="2133" dirty="0"/>
              <a:t>Move bedside table closer/Move needed items within easy reach</a:t>
            </a:r>
          </a:p>
          <a:p>
            <a:pPr marL="380990" indent="-380990">
              <a:buFont typeface="Arial" panose="020B0604020202020204" pitchFamily="34" charset="0"/>
              <a:buChar char="•"/>
            </a:pPr>
            <a:r>
              <a:rPr lang="en-US" sz="2133" dirty="0"/>
              <a:t>Assist with making phone calls/phone</a:t>
            </a:r>
          </a:p>
          <a:p>
            <a:pPr marL="380990" indent="-380990">
              <a:buFont typeface="Arial" panose="020B0604020202020204" pitchFamily="34" charset="0"/>
              <a:buChar char="•"/>
            </a:pPr>
            <a:r>
              <a:rPr lang="en-US" sz="2133" dirty="0"/>
              <a:t>Change TV channels or turn the TV on/off</a:t>
            </a:r>
          </a:p>
          <a:p>
            <a:pPr marL="380990" indent="-380990">
              <a:buFont typeface="Arial" panose="020B0604020202020204" pitchFamily="34" charset="0"/>
              <a:buChar char="•"/>
            </a:pPr>
            <a:r>
              <a:rPr lang="en-US" sz="2133" dirty="0"/>
              <a:t>Turn lights on/off; close door/open door</a:t>
            </a:r>
          </a:p>
          <a:p>
            <a:pPr marL="380990" indent="-380990">
              <a:buFont typeface="Arial" panose="020B0604020202020204" pitchFamily="34" charset="0"/>
              <a:buChar char="•"/>
            </a:pPr>
            <a:r>
              <a:rPr lang="en-US" sz="2133" dirty="0"/>
              <a:t>Requests for towels, wash cloths, blankets, gowns, etc.</a:t>
            </a:r>
          </a:p>
          <a:p>
            <a:pPr marL="380990" indent="-380990">
              <a:buFont typeface="Arial" panose="020B0604020202020204" pitchFamily="34" charset="0"/>
              <a:buChar char="•"/>
            </a:pPr>
            <a:r>
              <a:rPr lang="en-US" sz="2133" dirty="0"/>
              <a:t>Open and/or close privacy curtains</a:t>
            </a:r>
          </a:p>
          <a:p>
            <a:pPr marL="380990" indent="-380990">
              <a:buFont typeface="Arial" panose="020B0604020202020204" pitchFamily="34" charset="0"/>
              <a:buChar char="•"/>
            </a:pPr>
            <a:r>
              <a:rPr lang="en-US" sz="2133" dirty="0"/>
              <a:t>Obtain any other non-medical miscellaneous items such as pens, pencils, books, magazines etc.</a:t>
            </a:r>
          </a:p>
          <a:p>
            <a:pPr marL="380990" indent="-380990">
              <a:buFont typeface="Arial" panose="020B0604020202020204" pitchFamily="34" charset="0"/>
              <a:buChar char="•"/>
            </a:pPr>
            <a:r>
              <a:rPr lang="en-US" sz="2133" dirty="0"/>
              <a:t>Other engagement activities</a:t>
            </a:r>
          </a:p>
        </p:txBody>
      </p:sp>
      <p:sp>
        <p:nvSpPr>
          <p:cNvPr id="6" name="Slide Number Placeholder 5">
            <a:extLst>
              <a:ext uri="{FF2B5EF4-FFF2-40B4-BE49-F238E27FC236}">
                <a16:creationId xmlns:a16="http://schemas.microsoft.com/office/drawing/2014/main" id="{1A8A23D9-E035-49A9-87CB-E51849613E61}"/>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51720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69B88-35E0-40BC-BFA8-C5E0C6069609}"/>
              </a:ext>
            </a:extLst>
          </p:cNvPr>
          <p:cNvSpPr>
            <a:spLocks noGrp="1"/>
          </p:cNvSpPr>
          <p:nvPr>
            <p:ph type="title"/>
          </p:nvPr>
        </p:nvSpPr>
        <p:spPr>
          <a:xfrm>
            <a:off x="485943" y="254023"/>
            <a:ext cx="9421200" cy="864800"/>
          </a:xfrm>
        </p:spPr>
        <p:txBody>
          <a:bodyPr/>
          <a:lstStyle/>
          <a:p>
            <a:r>
              <a:rPr lang="en-US" dirty="0"/>
              <a:t>Patient Support </a:t>
            </a:r>
            <a:r>
              <a:rPr lang="en-US" sz="2400" dirty="0"/>
              <a:t>(Slide 2 of 2)</a:t>
            </a:r>
            <a:br>
              <a:rPr lang="en-US" dirty="0"/>
            </a:br>
            <a:r>
              <a:rPr lang="en-US" sz="2133" dirty="0"/>
              <a:t>What you cannot do</a:t>
            </a:r>
          </a:p>
        </p:txBody>
      </p:sp>
      <p:sp>
        <p:nvSpPr>
          <p:cNvPr id="8" name="Text Placeholder 7">
            <a:extLst>
              <a:ext uri="{FF2B5EF4-FFF2-40B4-BE49-F238E27FC236}">
                <a16:creationId xmlns:a16="http://schemas.microsoft.com/office/drawing/2014/main" id="{98E588E0-80E4-4F94-A742-2BF536C004C4}"/>
              </a:ext>
            </a:extLst>
          </p:cNvPr>
          <p:cNvSpPr>
            <a:spLocks noGrp="1"/>
          </p:cNvSpPr>
          <p:nvPr>
            <p:ph type="body" idx="1"/>
          </p:nvPr>
        </p:nvSpPr>
        <p:spPr>
          <a:xfrm>
            <a:off x="485943" y="1476043"/>
            <a:ext cx="6190235" cy="3224800"/>
          </a:xfrm>
        </p:spPr>
        <p:txBody>
          <a:bodyPr/>
          <a:lstStyle/>
          <a:p>
            <a:pPr marL="0" indent="0">
              <a:buNone/>
            </a:pPr>
            <a:r>
              <a:rPr lang="en-US" sz="2133" u="sng" dirty="0"/>
              <a:t>Volunteers can not</a:t>
            </a:r>
          </a:p>
          <a:p>
            <a:pPr marL="380990" indent="-380990">
              <a:buFont typeface="Arial" panose="020B0604020202020204" pitchFamily="34" charset="0"/>
              <a:buChar char="•"/>
            </a:pPr>
            <a:r>
              <a:rPr lang="en-US" sz="2133" dirty="0"/>
              <a:t>Give patient snack/water (without RN approval)</a:t>
            </a:r>
          </a:p>
          <a:p>
            <a:pPr marL="380990" indent="-380990">
              <a:buFont typeface="Arial" panose="020B0604020202020204" pitchFamily="34" charset="0"/>
              <a:buChar char="•"/>
            </a:pPr>
            <a:r>
              <a:rPr lang="en-US" sz="2133" dirty="0"/>
              <a:t>Physically assist a patient</a:t>
            </a:r>
          </a:p>
          <a:p>
            <a:pPr marL="380990" indent="-380990">
              <a:buFont typeface="Arial" panose="020B0604020202020204" pitchFamily="34" charset="0"/>
              <a:buChar char="•"/>
            </a:pPr>
            <a:r>
              <a:rPr lang="en-US" sz="2133" dirty="0"/>
              <a:t>Adjust the bed -head up/down (fall risk/check restrictions)</a:t>
            </a:r>
          </a:p>
          <a:p>
            <a:pPr marL="380990" indent="-380990">
              <a:buFont typeface="Arial" panose="020B0604020202020204" pitchFamily="34" charset="0"/>
              <a:buChar char="•"/>
            </a:pPr>
            <a:r>
              <a:rPr lang="en-US" sz="2133" dirty="0"/>
              <a:t>Offer pain relief/provide medication</a:t>
            </a:r>
          </a:p>
          <a:p>
            <a:pPr marL="380990" indent="-380990">
              <a:buFont typeface="Arial" panose="020B0604020202020204" pitchFamily="34" charset="0"/>
              <a:buChar char="•"/>
            </a:pPr>
            <a:r>
              <a:rPr lang="en-US" sz="2133" dirty="0"/>
              <a:t>Explain clinical matters</a:t>
            </a:r>
          </a:p>
          <a:p>
            <a:pPr marL="380990" indent="-380990">
              <a:buFont typeface="Arial" panose="020B0604020202020204" pitchFamily="34" charset="0"/>
              <a:buChar char="•"/>
            </a:pPr>
            <a:r>
              <a:rPr lang="en-US" sz="2133" dirty="0"/>
              <a:t>Explain tests and treatments or patient scheduling</a:t>
            </a:r>
          </a:p>
          <a:p>
            <a:endParaRPr lang="en-US" sz="2133" dirty="0"/>
          </a:p>
        </p:txBody>
      </p:sp>
      <p:sp>
        <p:nvSpPr>
          <p:cNvPr id="6" name="Slide Number Placeholder 5">
            <a:extLst>
              <a:ext uri="{FF2B5EF4-FFF2-40B4-BE49-F238E27FC236}">
                <a16:creationId xmlns:a16="http://schemas.microsoft.com/office/drawing/2014/main" id="{1A8A23D9-E035-49A9-87CB-E51849613E61}"/>
              </a:ext>
            </a:extLst>
          </p:cNvPr>
          <p:cNvSpPr>
            <a:spLocks noGrp="1"/>
          </p:cNvSpPr>
          <p:nvPr>
            <p:ph type="sldNum" idx="12"/>
          </p:nvPr>
        </p:nvSpPr>
        <p:spPr/>
        <p:txBody>
          <a:bodyPr/>
          <a:lstStyle/>
          <a:p>
            <a:fld id="{00000000-1234-1234-1234-123412341234}" type="slidenum">
              <a:rPr lang="en" smtClean="0"/>
              <a:pPr/>
              <a:t>21</a:t>
            </a:fld>
            <a:endParaRPr lang="en"/>
          </a:p>
        </p:txBody>
      </p:sp>
      <p:sp>
        <p:nvSpPr>
          <p:cNvPr id="5" name="Text Placeholder 7">
            <a:extLst>
              <a:ext uri="{FF2B5EF4-FFF2-40B4-BE49-F238E27FC236}">
                <a16:creationId xmlns:a16="http://schemas.microsoft.com/office/drawing/2014/main" id="{015B6238-C3C8-4FCF-AFD7-8B2CB6BC8A78}"/>
              </a:ext>
            </a:extLst>
          </p:cNvPr>
          <p:cNvSpPr txBox="1">
            <a:spLocks/>
          </p:cNvSpPr>
          <p:nvPr/>
        </p:nvSpPr>
        <p:spPr>
          <a:xfrm>
            <a:off x="7006738" y="1926892"/>
            <a:ext cx="4794183" cy="322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chemeClr val="accent1"/>
              </a:buClr>
              <a:buSzPts val="2200"/>
              <a:buFont typeface="Raleway Light"/>
              <a:buChar char="⬩"/>
              <a:defRPr sz="2200" b="0" i="0" u="none" strike="noStrike" cap="none">
                <a:solidFill>
                  <a:schemeClr val="dk1"/>
                </a:solidFill>
                <a:latin typeface="Raleway Light"/>
                <a:ea typeface="Raleway Light"/>
                <a:cs typeface="Raleway Light"/>
                <a:sym typeface="Raleway Light"/>
              </a:defRPr>
            </a:lvl1pPr>
            <a:lvl2pPr marL="914400" marR="0" lvl="1" indent="-368300" algn="l" rtl="0">
              <a:lnSpc>
                <a:spcPct val="115000"/>
              </a:lnSpc>
              <a:spcBef>
                <a:spcPts val="0"/>
              </a:spcBef>
              <a:spcAft>
                <a:spcPts val="0"/>
              </a:spcAft>
              <a:buClr>
                <a:schemeClr val="accent1"/>
              </a:buClr>
              <a:buSzPts val="2200"/>
              <a:buFont typeface="Raleway Light"/>
              <a:buChar char="▫"/>
              <a:defRPr sz="2200" b="0" i="0" u="none" strike="noStrike" cap="none">
                <a:solidFill>
                  <a:schemeClr val="dk1"/>
                </a:solidFill>
                <a:latin typeface="Raleway Light"/>
                <a:ea typeface="Raleway Light"/>
                <a:cs typeface="Raleway Light"/>
                <a:sym typeface="Raleway Light"/>
              </a:defRPr>
            </a:lvl2pPr>
            <a:lvl3pPr marL="1371600" marR="0" lvl="2" indent="-368300" algn="l" rtl="0">
              <a:lnSpc>
                <a:spcPct val="115000"/>
              </a:lnSpc>
              <a:spcBef>
                <a:spcPts val="0"/>
              </a:spcBef>
              <a:spcAft>
                <a:spcPts val="0"/>
              </a:spcAft>
              <a:buClr>
                <a:schemeClr val="accent1"/>
              </a:buClr>
              <a:buSzPts val="2200"/>
              <a:buFont typeface="Raleway Light"/>
              <a:buChar char="▫"/>
              <a:defRPr sz="2200" b="0" i="0" u="none" strike="noStrike" cap="none">
                <a:solidFill>
                  <a:schemeClr val="dk1"/>
                </a:solidFill>
                <a:latin typeface="Raleway Light"/>
                <a:ea typeface="Raleway Light"/>
                <a:cs typeface="Raleway Light"/>
                <a:sym typeface="Raleway Light"/>
              </a:defRPr>
            </a:lvl3pPr>
            <a:lvl4pPr marL="1828800" marR="0" lvl="3"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4pPr>
            <a:lvl5pPr marL="2286000" marR="0" lvl="4"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5pPr>
            <a:lvl6pPr marL="2743200" marR="0" lvl="5"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6pPr>
            <a:lvl7pPr marL="3200400" marR="0" lvl="6"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7pPr>
            <a:lvl8pPr marL="3657600" marR="0" lvl="7"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8pPr>
            <a:lvl9pPr marL="4114800" marR="0" lvl="8" indent="-368300" algn="l" rtl="0">
              <a:lnSpc>
                <a:spcPct val="115000"/>
              </a:lnSpc>
              <a:spcBef>
                <a:spcPts val="0"/>
              </a:spcBef>
              <a:spcAft>
                <a:spcPts val="0"/>
              </a:spcAft>
              <a:buClr>
                <a:schemeClr val="dk1"/>
              </a:buClr>
              <a:buSzPts val="2200"/>
              <a:buFont typeface="Raleway Light"/>
              <a:buChar char="■"/>
              <a:defRPr sz="2200" b="0" i="0" u="none" strike="noStrike" cap="none">
                <a:solidFill>
                  <a:schemeClr val="dk1"/>
                </a:solidFill>
                <a:latin typeface="Raleway Light"/>
                <a:ea typeface="Raleway Light"/>
                <a:cs typeface="Raleway Light"/>
                <a:sym typeface="Raleway Light"/>
              </a:defRPr>
            </a:lvl9pPr>
          </a:lstStyle>
          <a:p>
            <a:pPr marL="380990" indent="-380990">
              <a:buFont typeface="Arial" panose="020B0604020202020204" pitchFamily="34" charset="0"/>
              <a:buChar char="•"/>
            </a:pPr>
            <a:r>
              <a:rPr lang="en-US" sz="2133" dirty="0"/>
              <a:t>Adjustments / interactions with an IV</a:t>
            </a:r>
          </a:p>
          <a:p>
            <a:pPr marL="380990" indent="-380990">
              <a:buFont typeface="Arial" panose="020B0604020202020204" pitchFamily="34" charset="0"/>
              <a:buChar char="•"/>
            </a:pPr>
            <a:r>
              <a:rPr lang="en-US" sz="2133" dirty="0"/>
              <a:t>Assist patient with eating or drinking</a:t>
            </a:r>
          </a:p>
          <a:p>
            <a:pPr marL="380990" indent="-380990">
              <a:buFont typeface="Arial" panose="020B0604020202020204" pitchFamily="34" charset="0"/>
              <a:buChar char="•"/>
            </a:pPr>
            <a:r>
              <a:rPr lang="en-US" sz="2133" dirty="0"/>
              <a:t>Repositioning request/Raise or lower a patient bed</a:t>
            </a:r>
          </a:p>
          <a:p>
            <a:pPr marL="380990" indent="-380990">
              <a:buFont typeface="Arial" panose="020B0604020202020204" pitchFamily="34" charset="0"/>
              <a:buChar char="•"/>
            </a:pPr>
            <a:r>
              <a:rPr lang="en-US" sz="2133" dirty="0"/>
              <a:t>Toileting assistance/Assist patient in or out of bed (fall risk)</a:t>
            </a:r>
          </a:p>
          <a:p>
            <a:pPr marL="380990" indent="-380990">
              <a:buFont typeface="Arial" panose="020B0604020202020204" pitchFamily="34" charset="0"/>
              <a:buChar char="•"/>
            </a:pPr>
            <a:r>
              <a:rPr lang="en-US" sz="2133" dirty="0"/>
              <a:t>Serve as an interpreter </a:t>
            </a:r>
          </a:p>
          <a:p>
            <a:pPr marL="380990" indent="-380990">
              <a:buFont typeface="Arial" panose="020B0604020202020204" pitchFamily="34" charset="0"/>
              <a:buChar char="•"/>
            </a:pPr>
            <a:r>
              <a:rPr lang="en-US" sz="2133" dirty="0"/>
              <a:t>Initiate religious practices without knowing the patient’s preference</a:t>
            </a:r>
          </a:p>
          <a:p>
            <a:endParaRPr lang="en-US" sz="2133" dirty="0"/>
          </a:p>
        </p:txBody>
      </p:sp>
    </p:spTree>
    <p:extLst>
      <p:ext uri="{BB962C8B-B14F-4D97-AF65-F5344CB8AC3E}">
        <p14:creationId xmlns:p14="http://schemas.microsoft.com/office/powerpoint/2010/main" val="21766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1213748" y="1654599"/>
            <a:ext cx="9421200" cy="864800"/>
          </a:xfrm>
          <a:prstGeom prst="rect">
            <a:avLst/>
          </a:prstGeom>
        </p:spPr>
        <p:txBody>
          <a:bodyPr spcFirstLastPara="1" vert="horz" wrap="square" lIns="0" tIns="0" rIns="0" bIns="0" rtlCol="0" anchor="b" anchorCtr="0">
            <a:noAutofit/>
          </a:bodyPr>
          <a:lstStyle/>
          <a:p>
            <a:r>
              <a:rPr lang="en-US" sz="3733" dirty="0">
                <a:solidFill>
                  <a:schemeClr val="dk1"/>
                </a:solidFill>
                <a:latin typeface="Raleway Light"/>
                <a:ea typeface="Raleway Light"/>
                <a:cs typeface="Raleway Light"/>
                <a:sym typeface="Raleway Light"/>
              </a:rPr>
              <a:t>If the patient is engaged and would like a visit, here are a few ideas to spend time </a:t>
            </a:r>
            <a:br>
              <a:rPr lang="en-US" sz="3733" dirty="0">
                <a:solidFill>
                  <a:schemeClr val="dk1"/>
                </a:solidFill>
                <a:latin typeface="Raleway Light"/>
                <a:ea typeface="Raleway Light"/>
                <a:cs typeface="Raleway Light"/>
                <a:sym typeface="Raleway Light"/>
              </a:rPr>
            </a:br>
            <a:r>
              <a:rPr lang="en-US" sz="3733" dirty="0">
                <a:solidFill>
                  <a:schemeClr val="dk1"/>
                </a:solidFill>
                <a:latin typeface="Raleway Light"/>
                <a:ea typeface="Raleway Light"/>
                <a:cs typeface="Raleway Light"/>
                <a:sym typeface="Raleway Light"/>
              </a:rPr>
              <a:t>(can ask the patient, if  possible)</a:t>
            </a:r>
            <a:br>
              <a:rPr lang="en-US" sz="3733" dirty="0">
                <a:solidFill>
                  <a:schemeClr val="dk1"/>
                </a:solidFill>
                <a:latin typeface="Raleway Light"/>
                <a:ea typeface="Raleway Light"/>
                <a:cs typeface="Raleway Light"/>
                <a:sym typeface="Raleway Light"/>
              </a:rPr>
            </a:br>
            <a:endParaRPr sz="3733" dirty="0"/>
          </a:p>
        </p:txBody>
      </p:sp>
      <p:sp>
        <p:nvSpPr>
          <p:cNvPr id="124" name="Google Shape;124;p20"/>
          <p:cNvSpPr txBox="1">
            <a:spLocks noGrp="1"/>
          </p:cNvSpPr>
          <p:nvPr>
            <p:ph type="body" idx="1"/>
          </p:nvPr>
        </p:nvSpPr>
        <p:spPr>
          <a:xfrm>
            <a:off x="1385467" y="2086999"/>
            <a:ext cx="9421200" cy="3224800"/>
          </a:xfrm>
          <a:prstGeom prst="rect">
            <a:avLst/>
          </a:prstGeom>
        </p:spPr>
        <p:txBody>
          <a:bodyPr spcFirstLastPara="1" vert="horz" wrap="square" lIns="0" tIns="0" rIns="0" bIns="0" rtlCol="0" anchor="t" anchorCtr="0">
            <a:noAutofit/>
          </a:bodyPr>
          <a:lstStyle/>
          <a:p>
            <a:r>
              <a:rPr lang="en-US" sz="1467" dirty="0"/>
              <a:t>Listening  to music</a:t>
            </a:r>
          </a:p>
          <a:p>
            <a:r>
              <a:rPr lang="en-US" sz="1467" dirty="0"/>
              <a:t>Guided  imagery (spoken) </a:t>
            </a:r>
          </a:p>
          <a:p>
            <a:r>
              <a:rPr lang="en-US" sz="1467" dirty="0"/>
              <a:t>Reading (newspaper, poetry, spiritual  book) </a:t>
            </a:r>
          </a:p>
          <a:p>
            <a:endParaRPr lang="en-US" sz="1467" dirty="0"/>
          </a:p>
          <a:p>
            <a:r>
              <a:rPr lang="en-US" sz="1467" dirty="0"/>
              <a:t>Cup of tea or coffee (get permission from nurse first) </a:t>
            </a:r>
          </a:p>
          <a:p>
            <a:r>
              <a:rPr lang="en-US" sz="1467" dirty="0"/>
              <a:t>Watching their favorite television show  </a:t>
            </a:r>
          </a:p>
          <a:p>
            <a:r>
              <a:rPr lang="en-US" sz="1467" b="1" dirty="0"/>
              <a:t>Other Ideas?</a:t>
            </a:r>
          </a:p>
          <a:p>
            <a:endParaRPr lang="en-US" sz="1467" dirty="0"/>
          </a:p>
          <a:p>
            <a:r>
              <a:rPr lang="en-US" sz="1467" dirty="0"/>
              <a:t>When the visit is over, thank the patient for allowing you to  visit. Ask them if they would like a return visit, and when. </a:t>
            </a:r>
          </a:p>
        </p:txBody>
      </p:sp>
      <p:sp>
        <p:nvSpPr>
          <p:cNvPr id="125" name="Google Shape;125;p20"/>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22</a:t>
            </a:fld>
            <a:endParaRPr/>
          </a:p>
        </p:txBody>
      </p:sp>
      <p:sp>
        <p:nvSpPr>
          <p:cNvPr id="2" name="Rectangle 1"/>
          <p:cNvSpPr/>
          <p:nvPr/>
        </p:nvSpPr>
        <p:spPr>
          <a:xfrm>
            <a:off x="2295029" y="5897909"/>
            <a:ext cx="7789260" cy="1200329"/>
          </a:xfrm>
          <a:prstGeom prst="rect">
            <a:avLst/>
          </a:prstGeom>
        </p:spPr>
        <p:txBody>
          <a:bodyPr wrap="square">
            <a:spAutoFit/>
          </a:bodyPr>
          <a:lstStyle/>
          <a:p>
            <a:r>
              <a:rPr lang="en-US" sz="2400" b="1" i="1" dirty="0">
                <a:solidFill>
                  <a:schemeClr val="dk1"/>
                </a:solidFill>
                <a:latin typeface="Raleway Light"/>
                <a:ea typeface="Raleway Light"/>
                <a:cs typeface="Raleway Light"/>
                <a:sym typeface="Raleway Light"/>
              </a:rPr>
              <a:t>If the patient is not alert or oriented, assume they want a visit.  </a:t>
            </a:r>
            <a:br>
              <a:rPr lang="en-US" sz="2400" b="1" i="1" dirty="0">
                <a:solidFill>
                  <a:schemeClr val="dk1"/>
                </a:solidFill>
                <a:latin typeface="Raleway Light"/>
                <a:ea typeface="Raleway Light"/>
                <a:cs typeface="Raleway Light"/>
                <a:sym typeface="Raleway Light"/>
              </a:rPr>
            </a:br>
            <a:endParaRPr lang="en-US" sz="2400" b="1" i="1" dirty="0">
              <a:solidFill>
                <a:schemeClr val="dk1"/>
              </a:solidFill>
              <a:latin typeface="Raleway Light"/>
              <a:ea typeface="Raleway Light"/>
              <a:cs typeface="Raleway Light"/>
              <a:sym typeface="Playfair Display"/>
            </a:endParaRPr>
          </a:p>
        </p:txBody>
      </p:sp>
    </p:spTree>
    <p:extLst>
      <p:ext uri="{BB962C8B-B14F-4D97-AF65-F5344CB8AC3E}">
        <p14:creationId xmlns:p14="http://schemas.microsoft.com/office/powerpoint/2010/main" val="174368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513" y="-191052"/>
            <a:ext cx="9371949" cy="1183566"/>
          </a:xfrm>
        </p:spPr>
        <p:txBody>
          <a:bodyPr/>
          <a:lstStyle/>
          <a:p>
            <a:pPr algn="ctr"/>
            <a:r>
              <a:rPr lang="fr-FR" sz="3600" i="1" dirty="0">
                <a:latin typeface="Playfair Display" panose="00000500000000000000" pitchFamily="2" charset="0"/>
              </a:rPr>
              <a:t>The </a:t>
            </a:r>
            <a:r>
              <a:rPr lang="fr-FR" sz="3600" i="1" dirty="0" err="1">
                <a:latin typeface="Playfair Display" panose="00000500000000000000" pitchFamily="2" charset="0"/>
              </a:rPr>
              <a:t>beginning</a:t>
            </a:r>
            <a:endParaRPr lang="en-US" sz="3600" i="1" dirty="0">
              <a:latin typeface="Playfair Display" panose="00000500000000000000" pitchFamily="2" charset="0"/>
            </a:endParaRPr>
          </a:p>
        </p:txBody>
      </p:sp>
      <p:sp>
        <p:nvSpPr>
          <p:cNvPr id="3" name="Content Placeholder 2"/>
          <p:cNvSpPr>
            <a:spLocks noGrp="1"/>
          </p:cNvSpPr>
          <p:nvPr>
            <p:ph idx="1"/>
          </p:nvPr>
        </p:nvSpPr>
        <p:spPr>
          <a:xfrm>
            <a:off x="1410026" y="2622607"/>
            <a:ext cx="9371948" cy="3064209"/>
          </a:xfrm>
        </p:spPr>
        <p:txBody>
          <a:bodyPr>
            <a:normAutofit/>
          </a:bodyPr>
          <a:lstStyle/>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Times New Roman" panose="02020603050405020304" pitchFamily="18" charset="0"/>
              </a:rPr>
              <a:t>“I felt like I had let him down.  Here you are in a high-tech world in medicine and he only asked for something very simple. It seemed so wrong to me. I felt guilty and frustrated. It wasn’t that anyone had done anything wrong. But it wasn’t done right.”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8" name="TextBox 7">
            <a:extLst>
              <a:ext uri="{FF2B5EF4-FFF2-40B4-BE49-F238E27FC236}">
                <a16:creationId xmlns:a16="http://schemas.microsoft.com/office/drawing/2014/main" id="{D96C85AD-F30F-C06C-3DE1-3262B1CFDF12}"/>
              </a:ext>
            </a:extLst>
          </p:cNvPr>
          <p:cNvSpPr txBox="1"/>
          <p:nvPr/>
        </p:nvSpPr>
        <p:spPr>
          <a:xfrm>
            <a:off x="4887567" y="5281780"/>
            <a:ext cx="6097656" cy="369332"/>
          </a:xfrm>
          <a:prstGeom prst="rect">
            <a:avLst/>
          </a:prstGeom>
          <a:noFill/>
        </p:spPr>
        <p:txBody>
          <a:bodyPr wrap="square">
            <a:sp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Sandra Clarke, RN - Sacred Heart Medical Center. </a:t>
            </a:r>
            <a:endParaRPr lang="en-US" dirty="0"/>
          </a:p>
        </p:txBody>
      </p:sp>
      <p:sp>
        <p:nvSpPr>
          <p:cNvPr id="10" name="TextBox 9">
            <a:extLst>
              <a:ext uri="{FF2B5EF4-FFF2-40B4-BE49-F238E27FC236}">
                <a16:creationId xmlns:a16="http://schemas.microsoft.com/office/drawing/2014/main" id="{F87AF18A-5225-D76D-9356-CCADCE538740}"/>
              </a:ext>
            </a:extLst>
          </p:cNvPr>
          <p:cNvSpPr txBox="1"/>
          <p:nvPr/>
        </p:nvSpPr>
        <p:spPr>
          <a:xfrm>
            <a:off x="410402" y="1351931"/>
            <a:ext cx="6097656" cy="646331"/>
          </a:xfrm>
          <a:prstGeom prst="rect">
            <a:avLst/>
          </a:prstGeom>
          <a:noFill/>
        </p:spPr>
        <p:txBody>
          <a:bodyPr wrap="square">
            <a:spAutoFit/>
          </a:bodyPr>
          <a:lstStyle/>
          <a:p>
            <a:r>
              <a:rPr lang="en-US" sz="3600" i="1" dirty="0">
                <a:effectLst/>
                <a:latin typeface="Calibri" panose="020F0502020204030204" pitchFamily="34" charset="0"/>
                <a:ea typeface="Calibri" panose="020F0502020204030204" pitchFamily="34" charset="0"/>
                <a:cs typeface="Times New Roman" panose="02020603050405020304" pitchFamily="18" charset="0"/>
              </a:rPr>
              <a:t>“Will you stay with me?” </a:t>
            </a:r>
            <a:endParaRPr lang="en-US" sz="3600" dirty="0"/>
          </a:p>
        </p:txBody>
      </p:sp>
    </p:spTree>
    <p:extLst>
      <p:ext uri="{BB962C8B-B14F-4D97-AF65-F5344CB8AC3E}">
        <p14:creationId xmlns:p14="http://schemas.microsoft.com/office/powerpoint/2010/main" val="30263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3E54D6-BA21-1653-DFAA-B6956537FCD1}"/>
              </a:ext>
            </a:extLst>
          </p:cNvPr>
          <p:cNvSpPr>
            <a:spLocks noGrp="1"/>
          </p:cNvSpPr>
          <p:nvPr>
            <p:ph type="title"/>
          </p:nvPr>
        </p:nvSpPr>
        <p:spPr>
          <a:xfrm>
            <a:off x="354679" y="276087"/>
            <a:ext cx="10427297" cy="1183566"/>
          </a:xfrm>
        </p:spPr>
        <p:txBody>
          <a:bodyPr/>
          <a:lstStyle/>
          <a:p>
            <a:r>
              <a:rPr lang="en-US" dirty="0"/>
              <a:t>Compassionate Companions</a:t>
            </a:r>
            <a:br>
              <a:rPr lang="en-US" dirty="0"/>
            </a:br>
            <a:r>
              <a:rPr lang="en-US" dirty="0"/>
              <a:t>The origin and evolution</a:t>
            </a:r>
          </a:p>
        </p:txBody>
      </p:sp>
      <p:sp>
        <p:nvSpPr>
          <p:cNvPr id="5" name="Content Placeholder 4">
            <a:extLst>
              <a:ext uri="{FF2B5EF4-FFF2-40B4-BE49-F238E27FC236}">
                <a16:creationId xmlns:a16="http://schemas.microsoft.com/office/drawing/2014/main" id="{13EC9867-4576-8FFB-6CE1-C29363AFB858}"/>
              </a:ext>
            </a:extLst>
          </p:cNvPr>
          <p:cNvSpPr>
            <a:spLocks noGrp="1"/>
          </p:cNvSpPr>
          <p:nvPr>
            <p:ph idx="1"/>
          </p:nvPr>
        </p:nvSpPr>
        <p:spPr>
          <a:xfrm>
            <a:off x="3159924" y="2188678"/>
            <a:ext cx="2875120" cy="4620682"/>
          </a:xfrm>
        </p:spPr>
        <p:txBody>
          <a:bodyPr/>
          <a:lstStyle/>
          <a:p>
            <a:pPr marL="0" indent="0">
              <a:buNone/>
            </a:pPr>
            <a:r>
              <a:rPr lang="en-US" b="1" u="sng" dirty="0">
                <a:latin typeface="Calibri Light" panose="020F0302020204030204" pitchFamily="34" charset="0"/>
                <a:cs typeface="Calibri Light" panose="020F0302020204030204" pitchFamily="34" charset="0"/>
              </a:rPr>
              <a:t>2018</a:t>
            </a:r>
          </a:p>
          <a:p>
            <a:pPr marL="0" indent="0">
              <a:buNone/>
            </a:pPr>
            <a:r>
              <a:rPr lang="en-US" dirty="0">
                <a:latin typeface="Calibri Light" panose="020F0302020204030204" pitchFamily="34" charset="0"/>
                <a:cs typeface="Calibri Light" panose="020F0302020204030204" pitchFamily="34" charset="0"/>
              </a:rPr>
              <a:t>Creation at USC Verdugo Hills Hospital</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Strong champion to spearhead effort</a:t>
            </a:r>
          </a:p>
          <a:p>
            <a:r>
              <a:rPr lang="en-US" dirty="0">
                <a:latin typeface="Calibri Light" panose="020F0302020204030204" pitchFamily="34" charset="0"/>
                <a:cs typeface="Calibri Light" panose="020F0302020204030204" pitchFamily="34" charset="0"/>
              </a:rPr>
              <a:t>Partnership with Risk Management (at the time responsible for Patient Family Advisory Council) and Patient Experience</a:t>
            </a:r>
          </a:p>
        </p:txBody>
      </p:sp>
      <p:sp>
        <p:nvSpPr>
          <p:cNvPr id="7" name="Content Placeholder 4">
            <a:extLst>
              <a:ext uri="{FF2B5EF4-FFF2-40B4-BE49-F238E27FC236}">
                <a16:creationId xmlns:a16="http://schemas.microsoft.com/office/drawing/2014/main" id="{C12F7758-F289-09E8-41D8-FD96A57C77A2}"/>
              </a:ext>
            </a:extLst>
          </p:cNvPr>
          <p:cNvSpPr txBox="1">
            <a:spLocks/>
          </p:cNvSpPr>
          <p:nvPr/>
        </p:nvSpPr>
        <p:spPr>
          <a:xfrm>
            <a:off x="146754" y="2188678"/>
            <a:ext cx="2875119" cy="462068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u="sng" dirty="0">
                <a:latin typeface="Calibri Light" panose="020F0302020204030204" pitchFamily="34" charset="0"/>
                <a:cs typeface="Calibri Light" panose="020F0302020204030204" pitchFamily="34" charset="0"/>
              </a:rPr>
              <a:t>1986</a:t>
            </a:r>
          </a:p>
          <a:p>
            <a:pPr marL="0" indent="0">
              <a:spcBef>
                <a:spcPts val="0"/>
              </a:spcBef>
              <a:buNone/>
            </a:pPr>
            <a:endParaRPr lang="en-US" dirty="0">
              <a:latin typeface="Calibri Light" panose="020F0302020204030204" pitchFamily="34" charset="0"/>
              <a:cs typeface="Calibri Light" panose="020F0302020204030204" pitchFamily="34" charset="0"/>
            </a:endParaRPr>
          </a:p>
          <a:p>
            <a:pPr marL="0" indent="0">
              <a:spcBef>
                <a:spcPts val="0"/>
              </a:spcBef>
              <a:buNone/>
            </a:pPr>
            <a:r>
              <a:rPr lang="en-US" dirty="0">
                <a:latin typeface="Calibri Light" panose="020F0302020204030204" pitchFamily="34" charset="0"/>
                <a:cs typeface="Calibri Light" panose="020F0302020204030204" pitchFamily="34" charset="0"/>
              </a:rPr>
              <a:t>The origin</a:t>
            </a:r>
          </a:p>
          <a:p>
            <a:pPr marL="0" indent="0">
              <a:spcBef>
                <a:spcPts val="0"/>
              </a:spcBef>
              <a:buNone/>
            </a:pPr>
            <a:r>
              <a:rPr lang="en-US" dirty="0">
                <a:latin typeface="Calibri Light" panose="020F0302020204030204" pitchFamily="34" charset="0"/>
                <a:cs typeface="Calibri Light" panose="020F0302020204030204" pitchFamily="34" charset="0"/>
              </a:rPr>
              <a:t>Eugene, OR</a:t>
            </a:r>
          </a:p>
          <a:p>
            <a:pPr marL="0" indent="0">
              <a:buNone/>
            </a:pP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No One Dies Alone</a:t>
            </a:r>
          </a:p>
          <a:p>
            <a:r>
              <a:rPr lang="en-US" dirty="0">
                <a:latin typeface="Calibri Light" panose="020F0302020204030204" pitchFamily="34" charset="0"/>
                <a:cs typeface="Calibri Light" panose="020F0302020204030204" pitchFamily="34" charset="0"/>
              </a:rPr>
              <a:t>Sandra Clarke, RN</a:t>
            </a:r>
          </a:p>
        </p:txBody>
      </p:sp>
      <p:sp>
        <p:nvSpPr>
          <p:cNvPr id="8" name="Content Placeholder 4">
            <a:extLst>
              <a:ext uri="{FF2B5EF4-FFF2-40B4-BE49-F238E27FC236}">
                <a16:creationId xmlns:a16="http://schemas.microsoft.com/office/drawing/2014/main" id="{DC0FB4E1-7913-8493-BBF6-D15DDDB7D3FE}"/>
              </a:ext>
            </a:extLst>
          </p:cNvPr>
          <p:cNvSpPr txBox="1">
            <a:spLocks/>
          </p:cNvSpPr>
          <p:nvPr/>
        </p:nvSpPr>
        <p:spPr>
          <a:xfrm>
            <a:off x="9238696" y="2188678"/>
            <a:ext cx="2875120" cy="462068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u="sng" dirty="0">
                <a:latin typeface="Calibri Light" panose="020F0302020204030204" pitchFamily="34" charset="0"/>
                <a:cs typeface="Calibri Light" panose="020F0302020204030204" pitchFamily="34" charset="0"/>
              </a:rPr>
              <a:t>2023</a:t>
            </a:r>
          </a:p>
          <a:p>
            <a:pPr marL="0" indent="0">
              <a:buNone/>
            </a:pPr>
            <a:r>
              <a:rPr lang="en-US" dirty="0">
                <a:latin typeface="Calibri Light" panose="020F0302020204030204" pitchFamily="34" charset="0"/>
                <a:cs typeface="Calibri Light" panose="020F0302020204030204" pitchFamily="34" charset="0"/>
              </a:rPr>
              <a:t>Expansion beyond end of life.</a:t>
            </a:r>
          </a:p>
          <a:p>
            <a:pPr marL="0" indent="0">
              <a:buNone/>
            </a:pP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Service for individuals needing bedside companionship or families needing respite</a:t>
            </a:r>
          </a:p>
        </p:txBody>
      </p:sp>
      <p:sp>
        <p:nvSpPr>
          <p:cNvPr id="9" name="Content Placeholder 4">
            <a:extLst>
              <a:ext uri="{FF2B5EF4-FFF2-40B4-BE49-F238E27FC236}">
                <a16:creationId xmlns:a16="http://schemas.microsoft.com/office/drawing/2014/main" id="{84DD7818-B877-6DC9-6243-EADDDFE55F03}"/>
              </a:ext>
            </a:extLst>
          </p:cNvPr>
          <p:cNvSpPr txBox="1">
            <a:spLocks/>
          </p:cNvSpPr>
          <p:nvPr/>
        </p:nvSpPr>
        <p:spPr>
          <a:xfrm>
            <a:off x="6116383" y="2188678"/>
            <a:ext cx="2875120" cy="462068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u="sng" dirty="0">
                <a:latin typeface="Calibri Light" panose="020F0302020204030204" pitchFamily="34" charset="0"/>
                <a:cs typeface="Calibri Light" panose="020F0302020204030204" pitchFamily="34" charset="0"/>
              </a:rPr>
              <a:t>The Covid Years</a:t>
            </a:r>
          </a:p>
          <a:p>
            <a:pPr marL="0" indent="0">
              <a:buNone/>
            </a:pPr>
            <a:r>
              <a:rPr lang="en-US" dirty="0">
                <a:latin typeface="Calibri Light" panose="020F0302020204030204" pitchFamily="34" charset="0"/>
                <a:cs typeface="Calibri Light" panose="020F0302020204030204" pitchFamily="34" charset="0"/>
              </a:rPr>
              <a:t>Identifying ways to adapt</a:t>
            </a:r>
          </a:p>
          <a:p>
            <a:pPr marL="0" indent="0">
              <a:buNone/>
            </a:pP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Recruited and trained staff</a:t>
            </a:r>
          </a:p>
        </p:txBody>
      </p:sp>
    </p:spTree>
    <p:extLst>
      <p:ext uri="{BB962C8B-B14F-4D97-AF65-F5344CB8AC3E}">
        <p14:creationId xmlns:p14="http://schemas.microsoft.com/office/powerpoint/2010/main" val="209591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0E184-8A90-03DB-B8FF-6B87B6BC9033}"/>
              </a:ext>
            </a:extLst>
          </p:cNvPr>
          <p:cNvSpPr>
            <a:spLocks noGrp="1"/>
          </p:cNvSpPr>
          <p:nvPr>
            <p:ph type="title"/>
          </p:nvPr>
        </p:nvSpPr>
        <p:spPr>
          <a:xfrm>
            <a:off x="1410025" y="382435"/>
            <a:ext cx="9371949" cy="1183566"/>
          </a:xfrm>
        </p:spPr>
        <p:txBody>
          <a:bodyPr/>
          <a:lstStyle/>
          <a:p>
            <a:pPr algn="ctr"/>
            <a:r>
              <a:rPr lang="en-US" sz="3600" i="1" dirty="0">
                <a:latin typeface="Playfair Display" panose="00000500000000000000" pitchFamily="2" charset="0"/>
              </a:rPr>
              <a:t>Our Mission</a:t>
            </a:r>
            <a:br>
              <a:rPr lang="en-US" sz="3600" i="1" dirty="0">
                <a:latin typeface="Playfair Display" panose="00000500000000000000" pitchFamily="2" charset="0"/>
              </a:rPr>
            </a:br>
            <a:endParaRPr lang="en-US" dirty="0"/>
          </a:p>
        </p:txBody>
      </p:sp>
      <p:sp>
        <p:nvSpPr>
          <p:cNvPr id="5" name="Content Placeholder 4">
            <a:extLst>
              <a:ext uri="{FF2B5EF4-FFF2-40B4-BE49-F238E27FC236}">
                <a16:creationId xmlns:a16="http://schemas.microsoft.com/office/drawing/2014/main" id="{5918122C-974A-1DB4-A95A-EF8948F0F925}"/>
              </a:ext>
            </a:extLst>
          </p:cNvPr>
          <p:cNvSpPr>
            <a:spLocks noGrp="1"/>
          </p:cNvSpPr>
          <p:nvPr>
            <p:ph idx="1"/>
          </p:nvPr>
        </p:nvSpPr>
        <p:spPr/>
        <p:txBody>
          <a:bodyPr>
            <a:normAutofit fontScale="92500" lnSpcReduction="20000"/>
          </a:bodyPr>
          <a:lstStyle/>
          <a:p>
            <a:pPr marL="0" lvl="0" indent="0" algn="ctr" rtl="0">
              <a:lnSpc>
                <a:spcPct val="125000"/>
              </a:lnSpc>
              <a:spcBef>
                <a:spcPts val="1200"/>
              </a:spcBef>
              <a:spcAft>
                <a:spcPts val="1200"/>
              </a:spcAft>
              <a:buNone/>
            </a:pPr>
            <a:r>
              <a:rPr lang="en-US" sz="4400" i="1" dirty="0"/>
              <a:t>To provide compassionate service to our patients by having</a:t>
            </a:r>
          </a:p>
          <a:p>
            <a:pPr marL="0" lvl="0" indent="0" algn="ctr" rtl="0">
              <a:lnSpc>
                <a:spcPct val="125000"/>
              </a:lnSpc>
              <a:spcBef>
                <a:spcPts val="1200"/>
              </a:spcBef>
              <a:spcAft>
                <a:spcPts val="1200"/>
              </a:spcAft>
              <a:buNone/>
            </a:pPr>
            <a:r>
              <a:rPr lang="en-US" sz="4400" i="1" dirty="0"/>
              <a:t> bedside companionship for individuals who may need partnership, </a:t>
            </a:r>
          </a:p>
          <a:p>
            <a:pPr marL="0" lvl="0" indent="0" algn="ctr" rtl="0">
              <a:lnSpc>
                <a:spcPct val="125000"/>
              </a:lnSpc>
              <a:spcBef>
                <a:spcPts val="1200"/>
              </a:spcBef>
              <a:spcAft>
                <a:spcPts val="1200"/>
              </a:spcAft>
              <a:buNone/>
            </a:pPr>
            <a:r>
              <a:rPr lang="en-US" sz="4400" i="1" dirty="0"/>
              <a:t>and for dying patients who are alone at the end of life.</a:t>
            </a:r>
          </a:p>
        </p:txBody>
      </p:sp>
    </p:spTree>
    <p:extLst>
      <p:ext uri="{BB962C8B-B14F-4D97-AF65-F5344CB8AC3E}">
        <p14:creationId xmlns:p14="http://schemas.microsoft.com/office/powerpoint/2010/main" val="39813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3600" i="1" dirty="0">
                <a:latin typeface="Playfair Display" panose="00000500000000000000" pitchFamily="2" charset="0"/>
              </a:rPr>
              <a:t>Program</a:t>
            </a:r>
            <a:r>
              <a:rPr lang="fr-FR" dirty="0"/>
              <a:t> </a:t>
            </a:r>
            <a:r>
              <a:rPr lang="fr-FR" sz="3600" i="1" dirty="0" err="1">
                <a:latin typeface="Playfair Display" panose="00000500000000000000" pitchFamily="2" charset="0"/>
              </a:rPr>
              <a:t>Summary</a:t>
            </a:r>
            <a:endParaRPr lang="en-US" sz="3600" i="1" dirty="0">
              <a:latin typeface="Playfair Display" panose="00000500000000000000" pitchFamily="2" charset="0"/>
            </a:endParaRPr>
          </a:p>
        </p:txBody>
      </p:sp>
      <p:sp>
        <p:nvSpPr>
          <p:cNvPr id="3" name="Content Placeholder 2"/>
          <p:cNvSpPr>
            <a:spLocks noGrp="1"/>
          </p:cNvSpPr>
          <p:nvPr>
            <p:ph idx="1"/>
          </p:nvPr>
        </p:nvSpPr>
        <p:spPr>
          <a:xfrm>
            <a:off x="1410026" y="1847355"/>
            <a:ext cx="9371948" cy="4620682"/>
          </a:xfrm>
        </p:spPr>
        <p:txBody>
          <a:bodyPr>
            <a:normAutofit/>
          </a:bodyPr>
          <a:lstStyle/>
          <a:p>
            <a:pPr marL="0" indent="0" algn="ctr">
              <a:lnSpc>
                <a:spcPct val="115000"/>
              </a:lnSpc>
              <a:spcBef>
                <a:spcPts val="600"/>
              </a:spcBef>
              <a:buClr>
                <a:schemeClr val="accent1"/>
              </a:buClr>
              <a:buSzPts val="2200"/>
              <a:buNone/>
            </a:pPr>
            <a:r>
              <a:rPr lang="en-US" sz="3200" dirty="0">
                <a:solidFill>
                  <a:srgbClr val="535B5D"/>
                </a:solidFill>
                <a:latin typeface="Raleway Light"/>
                <a:sym typeface="Raleway Light"/>
              </a:rPr>
              <a:t>Compassionate Companions is a Volunteer Program that offers a reassuring presence of a volunteer companion to help provide support to VHH patients who do not have family or close friends who can visit or sit during illness or at the end of life. The program philosophy is that no one should be alone in their time of need.</a:t>
            </a:r>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7D909-DCE7-01A5-3664-0BBFF203009F}"/>
              </a:ext>
            </a:extLst>
          </p:cNvPr>
          <p:cNvSpPr>
            <a:spLocks noGrp="1"/>
          </p:cNvSpPr>
          <p:nvPr>
            <p:ph idx="1"/>
          </p:nvPr>
        </p:nvSpPr>
        <p:spPr>
          <a:xfrm>
            <a:off x="205201" y="1824283"/>
            <a:ext cx="5107322" cy="4620682"/>
          </a:xfrm>
        </p:spPr>
        <p:txBody>
          <a:bodyPr>
            <a:noAutofit/>
          </a:bodyPr>
          <a:lstStyle/>
          <a:p>
            <a:pPr marL="457200" lvl="0" indent="-368300">
              <a:spcBef>
                <a:spcPts val="600"/>
              </a:spcBef>
              <a:buSzPts val="2200"/>
              <a:buChar char="⬩"/>
            </a:pPr>
            <a:r>
              <a:rPr lang="en-US" sz="2000" dirty="0"/>
              <a:t>Must be at least 25 years old </a:t>
            </a:r>
          </a:p>
          <a:p>
            <a:pPr marL="457200" lvl="0" indent="-368300">
              <a:spcBef>
                <a:spcPts val="600"/>
              </a:spcBef>
              <a:buSzPts val="2200"/>
              <a:buChar char="⬩"/>
            </a:pPr>
            <a:r>
              <a:rPr lang="en-US" sz="2000" dirty="0"/>
              <a:t>Have not experienced a close personal loss  within the last 6 months  </a:t>
            </a:r>
          </a:p>
          <a:p>
            <a:pPr marL="88900" lvl="0" indent="0" algn="l" rtl="0">
              <a:spcBef>
                <a:spcPts val="600"/>
              </a:spcBef>
              <a:spcAft>
                <a:spcPts val="0"/>
              </a:spcAft>
              <a:buSzPts val="2200"/>
              <a:buNone/>
            </a:pPr>
            <a:endParaRPr lang="en-US" sz="2000" dirty="0"/>
          </a:p>
          <a:p>
            <a:pPr marL="88900" lvl="0" indent="0" algn="l" rtl="0">
              <a:spcBef>
                <a:spcPts val="600"/>
              </a:spcBef>
              <a:spcAft>
                <a:spcPts val="0"/>
              </a:spcAft>
              <a:buSzPts val="2200"/>
              <a:buNone/>
            </a:pPr>
            <a:r>
              <a:rPr lang="en-US" sz="2000" dirty="0"/>
              <a:t>Ability to: </a:t>
            </a:r>
          </a:p>
          <a:p>
            <a:pPr marL="685800" lvl="1" indent="-368300">
              <a:spcBef>
                <a:spcPts val="600"/>
              </a:spcBef>
              <a:buSzPts val="2200"/>
              <a:buChar char="⬩"/>
            </a:pPr>
            <a:r>
              <a:rPr lang="en-US" sz="2000" dirty="0"/>
              <a:t>Create and support a safe, calming and peaceful environment</a:t>
            </a:r>
          </a:p>
          <a:p>
            <a:pPr marL="685800" lvl="1" indent="-368300">
              <a:spcBef>
                <a:spcPts val="600"/>
              </a:spcBef>
              <a:buSzPts val="2200"/>
              <a:buChar char="⬩"/>
            </a:pPr>
            <a:r>
              <a:rPr lang="en-US" sz="2000" dirty="0"/>
              <a:t>Provide affirming energy</a:t>
            </a:r>
          </a:p>
          <a:p>
            <a:pPr marL="685800" lvl="1" indent="-368300">
              <a:spcBef>
                <a:spcPts val="600"/>
              </a:spcBef>
              <a:buSzPts val="2200"/>
              <a:buChar char="⬩"/>
            </a:pPr>
            <a:r>
              <a:rPr lang="en-US" sz="2000" dirty="0"/>
              <a:t>Carry out role in a non-denominational manner (unless upon patient request)</a:t>
            </a:r>
          </a:p>
          <a:p>
            <a:endParaRPr lang="en-US" sz="2000" dirty="0"/>
          </a:p>
        </p:txBody>
      </p:sp>
      <p:sp>
        <p:nvSpPr>
          <p:cNvPr id="4" name="Slide Number Placeholder 3">
            <a:extLst>
              <a:ext uri="{FF2B5EF4-FFF2-40B4-BE49-F238E27FC236}">
                <a16:creationId xmlns:a16="http://schemas.microsoft.com/office/drawing/2014/main" id="{D5CC8A67-9968-3383-F531-256C7B8B41D1}"/>
              </a:ext>
            </a:extLst>
          </p:cNvPr>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a:extLst>
              <a:ext uri="{FF2B5EF4-FFF2-40B4-BE49-F238E27FC236}">
                <a16:creationId xmlns:a16="http://schemas.microsoft.com/office/drawing/2014/main" id="{38F16AC1-6252-D928-DC6F-97461CC94A60}"/>
              </a:ext>
            </a:extLst>
          </p:cNvPr>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a:extLst>
              <a:ext uri="{FF2B5EF4-FFF2-40B4-BE49-F238E27FC236}">
                <a16:creationId xmlns:a16="http://schemas.microsoft.com/office/drawing/2014/main" id="{F9F5F888-C7DA-7308-B2FA-32611E64AC0E}"/>
              </a:ext>
            </a:extLst>
          </p:cNvPr>
          <p:cNvSpPr>
            <a:spLocks noGrp="1"/>
          </p:cNvSpPr>
          <p:nvPr>
            <p:ph type="ftr" sz="quarter" idx="11"/>
          </p:nvPr>
        </p:nvSpPr>
        <p:spPr/>
        <p:txBody>
          <a:bodyPr/>
          <a:lstStyle/>
          <a:p>
            <a:r>
              <a:rPr lang="en-US"/>
              <a:t>Add a footer</a:t>
            </a:r>
            <a:endParaRPr lang="en-US" dirty="0"/>
          </a:p>
        </p:txBody>
      </p:sp>
      <p:sp>
        <p:nvSpPr>
          <p:cNvPr id="7" name="Title 1">
            <a:extLst>
              <a:ext uri="{FF2B5EF4-FFF2-40B4-BE49-F238E27FC236}">
                <a16:creationId xmlns:a16="http://schemas.microsoft.com/office/drawing/2014/main" id="{40266FEF-1720-87D4-0CC2-5CE3FBFE1512}"/>
              </a:ext>
            </a:extLst>
          </p:cNvPr>
          <p:cNvSpPr txBox="1">
            <a:spLocks/>
          </p:cNvSpPr>
          <p:nvPr/>
        </p:nvSpPr>
        <p:spPr>
          <a:xfrm>
            <a:off x="1523870" y="138289"/>
            <a:ext cx="9371949" cy="708651"/>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fr-FR" sz="3600" i="1" dirty="0">
                <a:latin typeface="Playfair Display" panose="00000500000000000000" pitchFamily="2" charset="0"/>
              </a:rPr>
              <a:t>Volunteer </a:t>
            </a:r>
            <a:r>
              <a:rPr lang="fr-FR" sz="3600" i="1" dirty="0" err="1">
                <a:latin typeface="Playfair Display" panose="00000500000000000000" pitchFamily="2" charset="0"/>
              </a:rPr>
              <a:t>Requirements</a:t>
            </a:r>
            <a:endParaRPr lang="en-US" sz="3600" i="1" dirty="0">
              <a:latin typeface="Playfair Display" panose="00000500000000000000" pitchFamily="2" charset="0"/>
            </a:endParaRPr>
          </a:p>
        </p:txBody>
      </p:sp>
      <p:sp>
        <p:nvSpPr>
          <p:cNvPr id="2" name="Content Placeholder 2">
            <a:extLst>
              <a:ext uri="{FF2B5EF4-FFF2-40B4-BE49-F238E27FC236}">
                <a16:creationId xmlns:a16="http://schemas.microsoft.com/office/drawing/2014/main" id="{36DB66EA-A0FC-AA56-5CE0-323F490259CB}"/>
              </a:ext>
            </a:extLst>
          </p:cNvPr>
          <p:cNvSpPr txBox="1">
            <a:spLocks/>
          </p:cNvSpPr>
          <p:nvPr/>
        </p:nvSpPr>
        <p:spPr>
          <a:xfrm>
            <a:off x="5809793" y="1824283"/>
            <a:ext cx="6039307" cy="2738966"/>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431800" indent="-342900">
              <a:spcBef>
                <a:spcPts val="600"/>
              </a:spcBef>
              <a:buSzPts val="2200"/>
            </a:pPr>
            <a:r>
              <a:rPr lang="en-US" sz="2000" dirty="0"/>
              <a:t>Adhere to hospital policies (including  HIPAA patient confidentiality and privacy laws) </a:t>
            </a:r>
          </a:p>
          <a:p>
            <a:pPr marL="88900" indent="0">
              <a:spcBef>
                <a:spcPts val="600"/>
              </a:spcBef>
              <a:buSzPts val="2200"/>
              <a:buFont typeface="Arial" panose="020B0604020202020204" pitchFamily="34" charset="0"/>
              <a:buNone/>
            </a:pPr>
            <a:endParaRPr lang="en-US" sz="2000" dirty="0"/>
          </a:p>
          <a:p>
            <a:pPr marL="88900" indent="0">
              <a:spcBef>
                <a:spcPts val="600"/>
              </a:spcBef>
              <a:buSzPts val="2200"/>
              <a:buFont typeface="Arial" panose="020B0604020202020204" pitchFamily="34" charset="0"/>
              <a:buNone/>
            </a:pPr>
            <a:r>
              <a:rPr lang="en-US" sz="2000" dirty="0"/>
              <a:t>Complete and adhere to:</a:t>
            </a:r>
          </a:p>
          <a:p>
            <a:pPr marL="685800" lvl="1" indent="-368300">
              <a:spcBef>
                <a:spcPts val="600"/>
              </a:spcBef>
              <a:buSzPts val="2200"/>
              <a:buFont typeface="Arial" panose="020B0604020202020204" pitchFamily="34" charset="0"/>
              <a:buChar char="⬩"/>
            </a:pPr>
            <a:r>
              <a:rPr lang="en-US" sz="2000" dirty="0"/>
              <a:t>USC Verdugo Hills Hospital Volunteer Orientation </a:t>
            </a:r>
          </a:p>
          <a:p>
            <a:pPr marL="685800" lvl="1" indent="-368300">
              <a:spcBef>
                <a:spcPts val="600"/>
              </a:spcBef>
              <a:buSzPts val="2200"/>
              <a:buFont typeface="Arial" panose="020B0604020202020204" pitchFamily="34" charset="0"/>
              <a:buChar char="⬩"/>
            </a:pPr>
            <a:r>
              <a:rPr lang="en-US" sz="2000" dirty="0"/>
              <a:t>NODA Volunteer Training</a:t>
            </a:r>
          </a:p>
          <a:p>
            <a:pPr marL="685800" lvl="1" indent="-368300">
              <a:spcBef>
                <a:spcPts val="600"/>
              </a:spcBef>
              <a:buSzPts val="2200"/>
              <a:buFont typeface="Arial" panose="020B0604020202020204" pitchFamily="34" charset="0"/>
              <a:buChar char="⬩"/>
            </a:pPr>
            <a:r>
              <a:rPr lang="en-US" sz="2000" dirty="0"/>
              <a:t>Employee Health requirements and Background Check </a:t>
            </a:r>
          </a:p>
          <a:p>
            <a:pPr marL="685800" lvl="1" indent="-368300">
              <a:spcBef>
                <a:spcPts val="600"/>
              </a:spcBef>
              <a:buSzPts val="2200"/>
              <a:buFont typeface="Arial" panose="020B0604020202020204" pitchFamily="34" charset="0"/>
              <a:buChar char="⬩"/>
            </a:pPr>
            <a:r>
              <a:rPr lang="en-US" sz="2000" dirty="0"/>
              <a:t>Flu vaccine and Covid-19 vaccination requirements</a:t>
            </a:r>
          </a:p>
          <a:p>
            <a:pPr marL="685800" lvl="1" indent="-368300">
              <a:spcBef>
                <a:spcPts val="600"/>
              </a:spcBef>
              <a:buSzPts val="2200"/>
              <a:buFont typeface="Arial" panose="020B0604020202020204" pitchFamily="34" charset="0"/>
              <a:buChar char="⬩"/>
            </a:pPr>
            <a:endParaRPr lang="en-US" sz="2000" dirty="0"/>
          </a:p>
          <a:p>
            <a:pPr marL="685800" lvl="1" indent="-368300">
              <a:spcBef>
                <a:spcPts val="600"/>
              </a:spcBef>
              <a:buSzPts val="2200"/>
              <a:buFont typeface="Arial" panose="020B0604020202020204" pitchFamily="34" charset="0"/>
              <a:buChar char="⬩"/>
            </a:pPr>
            <a:endParaRPr lang="en-US" sz="2000" dirty="0"/>
          </a:p>
          <a:p>
            <a:pPr marL="285750" indent="-285750"/>
            <a:endParaRPr lang="en-US" sz="2000" dirty="0"/>
          </a:p>
          <a:p>
            <a:endParaRPr lang="en-US" sz="2000" dirty="0"/>
          </a:p>
        </p:txBody>
      </p:sp>
    </p:spTree>
    <p:extLst>
      <p:ext uri="{BB962C8B-B14F-4D97-AF65-F5344CB8AC3E}">
        <p14:creationId xmlns:p14="http://schemas.microsoft.com/office/powerpoint/2010/main" val="41365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7D909-DCE7-01A5-3664-0BBFF203009F}"/>
              </a:ext>
            </a:extLst>
          </p:cNvPr>
          <p:cNvSpPr>
            <a:spLocks noGrp="1"/>
          </p:cNvSpPr>
          <p:nvPr>
            <p:ph idx="1"/>
          </p:nvPr>
        </p:nvSpPr>
        <p:spPr>
          <a:xfrm>
            <a:off x="644769" y="1810385"/>
            <a:ext cx="11242431" cy="4620682"/>
          </a:xfrm>
        </p:spPr>
        <p:txBody>
          <a:bodyPr>
            <a:noAutofit/>
          </a:bodyPr>
          <a:lstStyle/>
          <a:p>
            <a:pPr marL="285750" indent="-285750" algn="l">
              <a:buFont typeface="Arial" panose="020B0604020202020204" pitchFamily="34" charset="0"/>
              <a:buChar char="•"/>
            </a:pPr>
            <a:r>
              <a:rPr lang="en-US" sz="2800" dirty="0"/>
              <a:t>Patients are typically identified by the nurse or Charge Nurse, Patient and Family Services, Patient Experience or Nursing Supervisor</a:t>
            </a:r>
          </a:p>
          <a:p>
            <a:pPr marL="285750" indent="-285750" algn="l">
              <a:buFont typeface="Arial" panose="020B0604020202020204" pitchFamily="34" charset="0"/>
              <a:buChar char="•"/>
            </a:pPr>
            <a:r>
              <a:rPr lang="en-US" sz="2800" dirty="0"/>
              <a:t>Activation involves contacting the program coordinator (2 individuals can initiate)</a:t>
            </a:r>
          </a:p>
          <a:p>
            <a:pPr marL="285750" indent="-285750" algn="l">
              <a:buFont typeface="Arial" panose="020B0604020202020204" pitchFamily="34" charset="0"/>
              <a:buChar char="•"/>
            </a:pPr>
            <a:r>
              <a:rPr lang="en-US" sz="2800" dirty="0"/>
              <a:t>Text / email is sent to the approved volunteers </a:t>
            </a:r>
          </a:p>
          <a:p>
            <a:pPr marL="285750" indent="-285750" algn="l">
              <a:buFont typeface="Arial" panose="020B0604020202020204" pitchFamily="34" charset="0"/>
              <a:buChar char="•"/>
            </a:pPr>
            <a:r>
              <a:rPr lang="en-US" sz="2800" dirty="0"/>
              <a:t>Schedule put together and re-distributed via text</a:t>
            </a:r>
          </a:p>
          <a:p>
            <a:pPr marL="285750" indent="-285750" algn="l">
              <a:buFont typeface="Arial" panose="020B0604020202020204" pitchFamily="34" charset="0"/>
              <a:buChar char="•"/>
            </a:pPr>
            <a:r>
              <a:rPr lang="en-US" sz="2800" dirty="0"/>
              <a:t>Volunteers provide service when they are available</a:t>
            </a:r>
          </a:p>
          <a:p>
            <a:pPr marL="285750" indent="-285750" algn="l">
              <a:buFont typeface="Arial" panose="020B0604020202020204" pitchFamily="34" charset="0"/>
              <a:buChar char="•"/>
            </a:pPr>
            <a:r>
              <a:rPr lang="en-US" sz="2800" dirty="0"/>
              <a:t>Group debriefs as needed</a:t>
            </a:r>
          </a:p>
          <a:p>
            <a:endParaRPr lang="en-US" sz="2800" dirty="0"/>
          </a:p>
        </p:txBody>
      </p:sp>
      <p:sp>
        <p:nvSpPr>
          <p:cNvPr id="4" name="Slide Number Placeholder 3">
            <a:extLst>
              <a:ext uri="{FF2B5EF4-FFF2-40B4-BE49-F238E27FC236}">
                <a16:creationId xmlns:a16="http://schemas.microsoft.com/office/drawing/2014/main" id="{D5CC8A67-9968-3383-F531-256C7B8B41D1}"/>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a:extLst>
              <a:ext uri="{FF2B5EF4-FFF2-40B4-BE49-F238E27FC236}">
                <a16:creationId xmlns:a16="http://schemas.microsoft.com/office/drawing/2014/main" id="{38F16AC1-6252-D928-DC6F-97461CC94A60}"/>
              </a:ext>
            </a:extLst>
          </p:cNvPr>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a:extLst>
              <a:ext uri="{FF2B5EF4-FFF2-40B4-BE49-F238E27FC236}">
                <a16:creationId xmlns:a16="http://schemas.microsoft.com/office/drawing/2014/main" id="{F9F5F888-C7DA-7308-B2FA-32611E64AC0E}"/>
              </a:ext>
            </a:extLst>
          </p:cNvPr>
          <p:cNvSpPr>
            <a:spLocks noGrp="1"/>
          </p:cNvSpPr>
          <p:nvPr>
            <p:ph type="ftr" sz="quarter" idx="11"/>
          </p:nvPr>
        </p:nvSpPr>
        <p:spPr/>
        <p:txBody>
          <a:bodyPr/>
          <a:lstStyle/>
          <a:p>
            <a:r>
              <a:rPr lang="en-US"/>
              <a:t>Add a footer</a:t>
            </a:r>
            <a:endParaRPr lang="en-US" dirty="0"/>
          </a:p>
        </p:txBody>
      </p:sp>
      <p:sp>
        <p:nvSpPr>
          <p:cNvPr id="7" name="Title 1">
            <a:extLst>
              <a:ext uri="{FF2B5EF4-FFF2-40B4-BE49-F238E27FC236}">
                <a16:creationId xmlns:a16="http://schemas.microsoft.com/office/drawing/2014/main" id="{40266FEF-1720-87D4-0CC2-5CE3FBFE1512}"/>
              </a:ext>
            </a:extLst>
          </p:cNvPr>
          <p:cNvSpPr txBox="1">
            <a:spLocks/>
          </p:cNvSpPr>
          <p:nvPr/>
        </p:nvSpPr>
        <p:spPr>
          <a:xfrm>
            <a:off x="1580009" y="3100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fr-FR" sz="3600" i="1" dirty="0">
                <a:latin typeface="Playfair Display" panose="00000500000000000000" pitchFamily="2" charset="0"/>
              </a:rPr>
              <a:t>Activation of </a:t>
            </a:r>
            <a:r>
              <a:rPr lang="fr-FR" sz="3600" i="1" dirty="0" err="1">
                <a:latin typeface="Playfair Display" panose="00000500000000000000" pitchFamily="2" charset="0"/>
              </a:rPr>
              <a:t>Compassionate</a:t>
            </a:r>
            <a:r>
              <a:rPr lang="fr-FR" sz="3600" i="1" dirty="0">
                <a:latin typeface="Playfair Display" panose="00000500000000000000" pitchFamily="2" charset="0"/>
              </a:rPr>
              <a:t> </a:t>
            </a:r>
            <a:r>
              <a:rPr lang="fr-FR" sz="3600" i="1" dirty="0" err="1">
                <a:latin typeface="Playfair Display" panose="00000500000000000000" pitchFamily="2" charset="0"/>
              </a:rPr>
              <a:t>Companions</a:t>
            </a:r>
            <a:endParaRPr lang="en-US" sz="3600" i="1" dirty="0">
              <a:latin typeface="Playfair Display" panose="00000500000000000000" pitchFamily="2" charset="0"/>
            </a:endParaRPr>
          </a:p>
        </p:txBody>
      </p:sp>
    </p:spTree>
    <p:extLst>
      <p:ext uri="{BB962C8B-B14F-4D97-AF65-F5344CB8AC3E}">
        <p14:creationId xmlns:p14="http://schemas.microsoft.com/office/powerpoint/2010/main" val="269835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C7D909-DCE7-01A5-3664-0BBFF203009F}"/>
              </a:ext>
            </a:extLst>
          </p:cNvPr>
          <p:cNvSpPr>
            <a:spLocks noGrp="1"/>
          </p:cNvSpPr>
          <p:nvPr>
            <p:ph idx="1"/>
          </p:nvPr>
        </p:nvSpPr>
        <p:spPr>
          <a:xfrm>
            <a:off x="644769" y="1810385"/>
            <a:ext cx="11242431" cy="4620682"/>
          </a:xfrm>
        </p:spPr>
        <p:txBody>
          <a:bodyPr>
            <a:noAutofit/>
          </a:bodyPr>
          <a:lstStyle/>
          <a:p>
            <a:pPr marL="285750" indent="-285750" algn="l">
              <a:buFont typeface="Arial" panose="020B0604020202020204" pitchFamily="34" charset="0"/>
              <a:buChar char="•"/>
            </a:pPr>
            <a:r>
              <a:rPr lang="en-US" sz="2800" dirty="0"/>
              <a:t>Check in with the Charge Nurse and the patient’s nurse</a:t>
            </a:r>
          </a:p>
          <a:p>
            <a:pPr marL="285750" indent="-285750">
              <a:lnSpc>
                <a:spcPct val="100000"/>
              </a:lnSpc>
            </a:pPr>
            <a:r>
              <a:rPr lang="en-US" sz="2800" dirty="0"/>
              <a:t>Confirm patient is still in need of support and confirm room number and name</a:t>
            </a:r>
          </a:p>
          <a:p>
            <a:pPr marL="285750" indent="-285750">
              <a:lnSpc>
                <a:spcPct val="100000"/>
              </a:lnSpc>
            </a:pPr>
            <a:r>
              <a:rPr lang="en-US" sz="2800" dirty="0"/>
              <a:t>Identify any safety precaution measures that are needed.  </a:t>
            </a:r>
          </a:p>
          <a:p>
            <a:pPr marL="285750" indent="-285750">
              <a:lnSpc>
                <a:spcPct val="100000"/>
              </a:lnSpc>
            </a:pPr>
            <a:r>
              <a:rPr lang="en-US" sz="2800" dirty="0"/>
              <a:t>Ask the nurse if there are any notes in the chart or that they are aware of, that provides details about what the patient’s preferences and likes</a:t>
            </a:r>
          </a:p>
          <a:p>
            <a:pPr marL="285750" indent="-285750"/>
            <a:r>
              <a:rPr lang="en-US" sz="2800" dirty="0">
                <a:sym typeface="Raleway Light"/>
              </a:rPr>
              <a:t>Hand off any pertinent information to other volunteer and primary nurse</a:t>
            </a:r>
          </a:p>
          <a:p>
            <a:pPr marL="285750" indent="-285750" algn="l">
              <a:buFont typeface="Arial" panose="020B0604020202020204" pitchFamily="34" charset="0"/>
              <a:buChar char="•"/>
            </a:pPr>
            <a:endParaRPr lang="en-US" sz="2800" dirty="0"/>
          </a:p>
          <a:p>
            <a:endParaRPr lang="en-US" sz="2800" dirty="0"/>
          </a:p>
        </p:txBody>
      </p:sp>
      <p:sp>
        <p:nvSpPr>
          <p:cNvPr id="4" name="Slide Number Placeholder 3">
            <a:extLst>
              <a:ext uri="{FF2B5EF4-FFF2-40B4-BE49-F238E27FC236}">
                <a16:creationId xmlns:a16="http://schemas.microsoft.com/office/drawing/2014/main" id="{D5CC8A67-9968-3383-F531-256C7B8B41D1}"/>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a:extLst>
              <a:ext uri="{FF2B5EF4-FFF2-40B4-BE49-F238E27FC236}">
                <a16:creationId xmlns:a16="http://schemas.microsoft.com/office/drawing/2014/main" id="{38F16AC1-6252-D928-DC6F-97461CC94A60}"/>
              </a:ext>
            </a:extLst>
          </p:cNvPr>
          <p:cNvSpPr>
            <a:spLocks noGrp="1"/>
          </p:cNvSpPr>
          <p:nvPr>
            <p:ph type="dt" sz="half" idx="10"/>
          </p:nvPr>
        </p:nvSpPr>
        <p:spPr/>
        <p:txBody>
          <a:bodyPr/>
          <a:lstStyle/>
          <a:p>
            <a:fld id="{6DD1B487-36FD-4CED-B07A-1A81FC6540B1}" type="datetime1">
              <a:rPr lang="en-US" smtClean="0"/>
              <a:pPr/>
              <a:t>10/2/23</a:t>
            </a:fld>
            <a:endParaRPr lang="en-US" dirty="0"/>
          </a:p>
        </p:txBody>
      </p:sp>
      <p:sp>
        <p:nvSpPr>
          <p:cNvPr id="6" name="Footer Placeholder 5">
            <a:extLst>
              <a:ext uri="{FF2B5EF4-FFF2-40B4-BE49-F238E27FC236}">
                <a16:creationId xmlns:a16="http://schemas.microsoft.com/office/drawing/2014/main" id="{F9F5F888-C7DA-7308-B2FA-32611E64AC0E}"/>
              </a:ext>
            </a:extLst>
          </p:cNvPr>
          <p:cNvSpPr>
            <a:spLocks noGrp="1"/>
          </p:cNvSpPr>
          <p:nvPr>
            <p:ph type="ftr" sz="quarter" idx="11"/>
          </p:nvPr>
        </p:nvSpPr>
        <p:spPr/>
        <p:txBody>
          <a:bodyPr/>
          <a:lstStyle/>
          <a:p>
            <a:r>
              <a:rPr lang="en-US"/>
              <a:t>Add a footer</a:t>
            </a:r>
            <a:endParaRPr lang="en-US" dirty="0"/>
          </a:p>
        </p:txBody>
      </p:sp>
      <p:sp>
        <p:nvSpPr>
          <p:cNvPr id="7" name="Title 1">
            <a:extLst>
              <a:ext uri="{FF2B5EF4-FFF2-40B4-BE49-F238E27FC236}">
                <a16:creationId xmlns:a16="http://schemas.microsoft.com/office/drawing/2014/main" id="{40266FEF-1720-87D4-0CC2-5CE3FBFE1512}"/>
              </a:ext>
            </a:extLst>
          </p:cNvPr>
          <p:cNvSpPr txBox="1">
            <a:spLocks/>
          </p:cNvSpPr>
          <p:nvPr/>
        </p:nvSpPr>
        <p:spPr>
          <a:xfrm>
            <a:off x="1562426" y="428487"/>
            <a:ext cx="9371949"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fr-FR" sz="3600" i="1" dirty="0" err="1">
                <a:latin typeface="Playfair Display" panose="00000500000000000000" pitchFamily="2" charset="0"/>
              </a:rPr>
              <a:t>Arrival</a:t>
            </a:r>
            <a:r>
              <a:rPr lang="fr-FR" sz="3600" i="1" dirty="0">
                <a:latin typeface="Playfair Display" panose="00000500000000000000" pitchFamily="2" charset="0"/>
              </a:rPr>
              <a:t> of </a:t>
            </a:r>
            <a:r>
              <a:rPr lang="fr-FR" sz="3600" i="1" dirty="0" err="1">
                <a:latin typeface="Playfair Display" panose="00000500000000000000" pitchFamily="2" charset="0"/>
              </a:rPr>
              <a:t>Volunteers</a:t>
            </a:r>
            <a:endParaRPr lang="en-US" sz="3600" i="1" dirty="0">
              <a:latin typeface="Playfair Display" panose="00000500000000000000" pitchFamily="2" charset="0"/>
            </a:endParaRPr>
          </a:p>
        </p:txBody>
      </p:sp>
    </p:spTree>
    <p:extLst>
      <p:ext uri="{BB962C8B-B14F-4D97-AF65-F5344CB8AC3E}">
        <p14:creationId xmlns:p14="http://schemas.microsoft.com/office/powerpoint/2010/main" val="391039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{170C7EA2-3286-4619-9CD8-2EE0857D14DD}tf03098889_win32</Template>
  <TotalTime>1619</TotalTime>
  <Words>1470</Words>
  <Application>Microsoft Macintosh PowerPoint</Application>
  <PresentationFormat>Widescreen</PresentationFormat>
  <Paragraphs>197</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Corbel</vt:lpstr>
      <vt:lpstr>Lucida Handwriting</vt:lpstr>
      <vt:lpstr>Playfair Display</vt:lpstr>
      <vt:lpstr>Raleway Light</vt:lpstr>
      <vt:lpstr>Ecology 16x9</vt:lpstr>
      <vt:lpstr>Custom Design</vt:lpstr>
      <vt:lpstr>Compassionate Companions</vt:lpstr>
      <vt:lpstr>PowerPoint Presentation</vt:lpstr>
      <vt:lpstr>The beginning</vt:lpstr>
      <vt:lpstr>Compassionate Companions The origin and evolution</vt:lpstr>
      <vt:lpstr>Our Mission </vt:lpstr>
      <vt:lpstr>Program Summary</vt:lpstr>
      <vt:lpstr>PowerPoint Presentation</vt:lpstr>
      <vt:lpstr>PowerPoint Presentation</vt:lpstr>
      <vt:lpstr>PowerPoint Presentation</vt:lpstr>
      <vt:lpstr>PowerPoint Presentation</vt:lpstr>
      <vt:lpstr>Debriefs</vt:lpstr>
      <vt:lpstr>Questions?</vt:lpstr>
      <vt:lpstr>Next slides for reference only </vt:lpstr>
      <vt:lpstr>PowerPoint Presentation</vt:lpstr>
      <vt:lpstr>PowerPoint Presentation</vt:lpstr>
      <vt:lpstr>Meeting your patient</vt:lpstr>
      <vt:lpstr>What to expect at end of life</vt:lpstr>
      <vt:lpstr>Signs of Approaching Death</vt:lpstr>
      <vt:lpstr>When to notify the nurse if:</vt:lpstr>
      <vt:lpstr>Patient Support (Slide 1 of 2) What you can do</vt:lpstr>
      <vt:lpstr>Patient Support (Slide 2 of 2) What you cannot do</vt:lpstr>
      <vt:lpstr>If the patient is engaged and would like a visit, here are a few ideas to spend time  (can ask the patient, if  possible)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Berg, Bridget</dc:creator>
  <cp:lastModifiedBy>Katherine Devine</cp:lastModifiedBy>
  <cp:revision>6</cp:revision>
  <dcterms:created xsi:type="dcterms:W3CDTF">2023-09-25T23:25:40Z</dcterms:created>
  <dcterms:modified xsi:type="dcterms:W3CDTF">2023-10-02T15:40:15Z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